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Lst>
  <p:notesMasterIdLst>
    <p:notesMasterId r:id="rId14"/>
  </p:notesMasterIdLst>
  <p:handoutMasterIdLst>
    <p:handoutMasterId r:id="rId15"/>
  </p:handoutMasterIdLst>
  <p:sldIdLst>
    <p:sldId id="2076138251" r:id="rId6"/>
    <p:sldId id="2076138252" r:id="rId7"/>
    <p:sldId id="2147481312" r:id="rId8"/>
    <p:sldId id="2147480490" r:id="rId9"/>
    <p:sldId id="257" r:id="rId10"/>
    <p:sldId id="2147481310" r:id="rId11"/>
    <p:sldId id="2147478673" r:id="rId12"/>
    <p:sldId id="2147481311" r:id="rId1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705350-2269-4BCC-8D4F-52F4C4A63B01}">
          <p14:sldIdLst>
            <p14:sldId id="2076138251"/>
            <p14:sldId id="2076138252"/>
          </p14:sldIdLst>
        </p14:section>
        <p14:section name="Integration patterns FnO" id="{CDEC3CCE-EEC3-437B-BF86-4200D044044A}">
          <p14:sldIdLst>
            <p14:sldId id="2147481312"/>
            <p14:sldId id="2147480490"/>
            <p14:sldId id="257"/>
            <p14:sldId id="2147481310"/>
            <p14:sldId id="2147478673"/>
            <p14:sldId id="21474813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93992" autoAdjust="0"/>
  </p:normalViewPr>
  <p:slideViewPr>
    <p:cSldViewPr snapToGrid="0">
      <p:cViewPr varScale="1">
        <p:scale>
          <a:sx n="116" d="100"/>
          <a:sy n="116" d="100"/>
        </p:scale>
        <p:origin x="56" y="3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1EF687-B769-4ACA-887E-AA449F4B14F6}" type="doc">
      <dgm:prSet loTypeId="urn:microsoft.com/office/officeart/2005/8/layout/hProcess9" loCatId="process" qsTypeId="urn:microsoft.com/office/officeart/2005/8/quickstyle/simple1" qsCatId="simple" csTypeId="urn:microsoft.com/office/officeart/2005/8/colors/colorful2" csCatId="colorful" phldr="1"/>
      <dgm:spPr/>
    </dgm:pt>
    <dgm:pt modelId="{8C96B64C-5FC2-4B88-A172-9B357DE68355}">
      <dgm:prSet phldrT="[Text]"/>
      <dgm:spPr/>
      <dgm:t>
        <a:bodyPr/>
        <a:lstStyle/>
        <a:p>
          <a:r>
            <a:rPr lang="en-GB" dirty="0"/>
            <a:t>Migration approach and plan</a:t>
          </a:r>
          <a:endParaRPr lang="en-DK" dirty="0"/>
        </a:p>
      </dgm:t>
    </dgm:pt>
    <dgm:pt modelId="{EAF3E68D-E4CE-427B-9DF5-38E99B927DCC}" type="parTrans" cxnId="{CB5FC4E1-62E5-4B40-B06C-C441D9DE1CDE}">
      <dgm:prSet/>
      <dgm:spPr/>
      <dgm:t>
        <a:bodyPr/>
        <a:lstStyle/>
        <a:p>
          <a:endParaRPr lang="en-DK"/>
        </a:p>
      </dgm:t>
    </dgm:pt>
    <dgm:pt modelId="{C90CE126-AD73-4F0D-9313-34571458448B}" type="sibTrans" cxnId="{CB5FC4E1-62E5-4B40-B06C-C441D9DE1CDE}">
      <dgm:prSet/>
      <dgm:spPr/>
      <dgm:t>
        <a:bodyPr/>
        <a:lstStyle/>
        <a:p>
          <a:endParaRPr lang="en-DK"/>
        </a:p>
      </dgm:t>
    </dgm:pt>
    <dgm:pt modelId="{A44CF0F3-92EA-461C-B089-772E9FB14884}">
      <dgm:prSet phldrT="[Text]"/>
      <dgm:spPr/>
      <dgm:t>
        <a:bodyPr/>
        <a:lstStyle/>
        <a:p>
          <a:r>
            <a:rPr lang="en-GB" dirty="0"/>
            <a:t>Design, prepare, customize</a:t>
          </a:r>
          <a:endParaRPr lang="en-DK" dirty="0"/>
        </a:p>
      </dgm:t>
    </dgm:pt>
    <dgm:pt modelId="{114B862C-8375-40B0-95E4-343D391A217D}" type="parTrans" cxnId="{4B388100-965A-42A4-8FF0-2811D328FB22}">
      <dgm:prSet/>
      <dgm:spPr/>
      <dgm:t>
        <a:bodyPr/>
        <a:lstStyle/>
        <a:p>
          <a:endParaRPr lang="en-DK"/>
        </a:p>
      </dgm:t>
    </dgm:pt>
    <dgm:pt modelId="{5D2D79F6-46FA-4511-BEF8-DCC7F63BFA6E}" type="sibTrans" cxnId="{4B388100-965A-42A4-8FF0-2811D328FB22}">
      <dgm:prSet/>
      <dgm:spPr/>
      <dgm:t>
        <a:bodyPr/>
        <a:lstStyle/>
        <a:p>
          <a:endParaRPr lang="en-DK"/>
        </a:p>
      </dgm:t>
    </dgm:pt>
    <dgm:pt modelId="{034CA254-3640-4EFF-ADD8-9741E9A4200B}">
      <dgm:prSet phldrT="[Text]"/>
      <dgm:spPr/>
      <dgm:t>
        <a:bodyPr/>
        <a:lstStyle/>
        <a:p>
          <a:r>
            <a:rPr lang="en-GB" dirty="0"/>
            <a:t>Test and verify</a:t>
          </a:r>
          <a:endParaRPr lang="en-DK" dirty="0"/>
        </a:p>
      </dgm:t>
    </dgm:pt>
    <dgm:pt modelId="{AD8BCC4B-8A5B-487C-A1A9-EEBBD28F069B}" type="parTrans" cxnId="{BC448446-A24C-4422-A588-D57EE2326A83}">
      <dgm:prSet/>
      <dgm:spPr/>
      <dgm:t>
        <a:bodyPr/>
        <a:lstStyle/>
        <a:p>
          <a:endParaRPr lang="en-DK"/>
        </a:p>
      </dgm:t>
    </dgm:pt>
    <dgm:pt modelId="{F9A732A3-88CB-4AE5-8FB9-0DFADA92FAA2}" type="sibTrans" cxnId="{BC448446-A24C-4422-A588-D57EE2326A83}">
      <dgm:prSet/>
      <dgm:spPr/>
      <dgm:t>
        <a:bodyPr/>
        <a:lstStyle/>
        <a:p>
          <a:endParaRPr lang="en-DK"/>
        </a:p>
      </dgm:t>
    </dgm:pt>
    <dgm:pt modelId="{69FEF3AB-F632-45FF-8E1E-794C89876BE0}">
      <dgm:prSet phldrT="[Text]"/>
      <dgm:spPr/>
      <dgm:t>
        <a:bodyPr/>
        <a:lstStyle/>
        <a:p>
          <a:r>
            <a:rPr lang="en-GB" dirty="0" err="1"/>
            <a:t>Analyze</a:t>
          </a:r>
          <a:r>
            <a:rPr lang="en-GB" dirty="0"/>
            <a:t>, enhance, fine tune</a:t>
          </a:r>
          <a:endParaRPr lang="en-DK" dirty="0"/>
        </a:p>
      </dgm:t>
    </dgm:pt>
    <dgm:pt modelId="{FB047041-F409-4C71-9EB4-C82207D83AAC}" type="parTrans" cxnId="{185C53FD-32EF-40EB-A2B0-CD3DD9156C8D}">
      <dgm:prSet/>
      <dgm:spPr/>
      <dgm:t>
        <a:bodyPr/>
        <a:lstStyle/>
        <a:p>
          <a:endParaRPr lang="en-DK"/>
        </a:p>
      </dgm:t>
    </dgm:pt>
    <dgm:pt modelId="{354B99CC-FCC7-4AEB-9AD7-F785765D1FC5}" type="sibTrans" cxnId="{185C53FD-32EF-40EB-A2B0-CD3DD9156C8D}">
      <dgm:prSet/>
      <dgm:spPr/>
      <dgm:t>
        <a:bodyPr/>
        <a:lstStyle/>
        <a:p>
          <a:endParaRPr lang="en-DK"/>
        </a:p>
      </dgm:t>
    </dgm:pt>
    <dgm:pt modelId="{F3478640-6D93-4E2D-8CC0-2E519341AB9B}">
      <dgm:prSet phldrT="[Text]"/>
      <dgm:spPr/>
      <dgm:t>
        <a:bodyPr/>
        <a:lstStyle/>
        <a:p>
          <a:r>
            <a:rPr lang="en-GB" dirty="0"/>
            <a:t>Merge into production</a:t>
          </a:r>
          <a:endParaRPr lang="en-DK" dirty="0"/>
        </a:p>
      </dgm:t>
    </dgm:pt>
    <dgm:pt modelId="{D87AAD03-7DD7-496D-8742-8979EBCCE2C2}" type="parTrans" cxnId="{0B9FDC5A-E6B3-4D83-A50D-D981CA0005D3}">
      <dgm:prSet/>
      <dgm:spPr/>
      <dgm:t>
        <a:bodyPr/>
        <a:lstStyle/>
        <a:p>
          <a:endParaRPr lang="en-DK"/>
        </a:p>
      </dgm:t>
    </dgm:pt>
    <dgm:pt modelId="{BA75C947-A0C9-4E66-A792-D877D1B0CE5A}" type="sibTrans" cxnId="{0B9FDC5A-E6B3-4D83-A50D-D981CA0005D3}">
      <dgm:prSet/>
      <dgm:spPr/>
      <dgm:t>
        <a:bodyPr/>
        <a:lstStyle/>
        <a:p>
          <a:endParaRPr lang="en-DK"/>
        </a:p>
      </dgm:t>
    </dgm:pt>
    <dgm:pt modelId="{AF74DB27-0AA9-4BE5-9D2D-B1FC2CA77BAF}" type="pres">
      <dgm:prSet presAssocID="{FE1EF687-B769-4ACA-887E-AA449F4B14F6}" presName="CompostProcess" presStyleCnt="0">
        <dgm:presLayoutVars>
          <dgm:dir/>
          <dgm:resizeHandles val="exact"/>
        </dgm:presLayoutVars>
      </dgm:prSet>
      <dgm:spPr/>
    </dgm:pt>
    <dgm:pt modelId="{68DB3EC3-AE89-4C70-ACB0-9349B7823E07}" type="pres">
      <dgm:prSet presAssocID="{FE1EF687-B769-4ACA-887E-AA449F4B14F6}" presName="arrow" presStyleLbl="bgShp" presStyleIdx="0" presStyleCnt="1"/>
      <dgm:spPr/>
    </dgm:pt>
    <dgm:pt modelId="{3E18B95C-AD34-4415-89ED-C245B2EB3111}" type="pres">
      <dgm:prSet presAssocID="{FE1EF687-B769-4ACA-887E-AA449F4B14F6}" presName="linearProcess" presStyleCnt="0"/>
      <dgm:spPr/>
    </dgm:pt>
    <dgm:pt modelId="{EEDF56D7-079D-4439-ABFD-368EA2216BC5}" type="pres">
      <dgm:prSet presAssocID="{8C96B64C-5FC2-4B88-A172-9B357DE68355}" presName="textNode" presStyleLbl="node1" presStyleIdx="0" presStyleCnt="5">
        <dgm:presLayoutVars>
          <dgm:bulletEnabled val="1"/>
        </dgm:presLayoutVars>
      </dgm:prSet>
      <dgm:spPr/>
    </dgm:pt>
    <dgm:pt modelId="{7B512E41-66AA-4343-981E-15D58EF8E358}" type="pres">
      <dgm:prSet presAssocID="{C90CE126-AD73-4F0D-9313-34571458448B}" presName="sibTrans" presStyleCnt="0"/>
      <dgm:spPr/>
    </dgm:pt>
    <dgm:pt modelId="{8BA6DAF2-BC01-4C0F-9588-8227C286EE36}" type="pres">
      <dgm:prSet presAssocID="{A44CF0F3-92EA-461C-B089-772E9FB14884}" presName="textNode" presStyleLbl="node1" presStyleIdx="1" presStyleCnt="5">
        <dgm:presLayoutVars>
          <dgm:bulletEnabled val="1"/>
        </dgm:presLayoutVars>
      </dgm:prSet>
      <dgm:spPr/>
    </dgm:pt>
    <dgm:pt modelId="{CA16DC3C-508B-41A9-9674-DC250D979365}" type="pres">
      <dgm:prSet presAssocID="{5D2D79F6-46FA-4511-BEF8-DCC7F63BFA6E}" presName="sibTrans" presStyleCnt="0"/>
      <dgm:spPr/>
    </dgm:pt>
    <dgm:pt modelId="{44A1F8FD-BC0D-4486-BCAA-8E293235EC4F}" type="pres">
      <dgm:prSet presAssocID="{034CA254-3640-4EFF-ADD8-9741E9A4200B}" presName="textNode" presStyleLbl="node1" presStyleIdx="2" presStyleCnt="5">
        <dgm:presLayoutVars>
          <dgm:bulletEnabled val="1"/>
        </dgm:presLayoutVars>
      </dgm:prSet>
      <dgm:spPr/>
    </dgm:pt>
    <dgm:pt modelId="{1A9EDCC8-AAB6-483B-B105-55E20C75216E}" type="pres">
      <dgm:prSet presAssocID="{F9A732A3-88CB-4AE5-8FB9-0DFADA92FAA2}" presName="sibTrans" presStyleCnt="0"/>
      <dgm:spPr/>
    </dgm:pt>
    <dgm:pt modelId="{7A3D7457-5705-4B0E-B640-BE27466BEF28}" type="pres">
      <dgm:prSet presAssocID="{69FEF3AB-F632-45FF-8E1E-794C89876BE0}" presName="textNode" presStyleLbl="node1" presStyleIdx="3" presStyleCnt="5">
        <dgm:presLayoutVars>
          <dgm:bulletEnabled val="1"/>
        </dgm:presLayoutVars>
      </dgm:prSet>
      <dgm:spPr/>
    </dgm:pt>
    <dgm:pt modelId="{B2E14EB7-2506-47BD-8AF4-FAC6E7DEE018}" type="pres">
      <dgm:prSet presAssocID="{354B99CC-FCC7-4AEB-9AD7-F785765D1FC5}" presName="sibTrans" presStyleCnt="0"/>
      <dgm:spPr/>
    </dgm:pt>
    <dgm:pt modelId="{A4CEB968-DE73-42B8-B3A8-1E8743F8E8A4}" type="pres">
      <dgm:prSet presAssocID="{F3478640-6D93-4E2D-8CC0-2E519341AB9B}" presName="textNode" presStyleLbl="node1" presStyleIdx="4" presStyleCnt="5">
        <dgm:presLayoutVars>
          <dgm:bulletEnabled val="1"/>
        </dgm:presLayoutVars>
      </dgm:prSet>
      <dgm:spPr/>
    </dgm:pt>
  </dgm:ptLst>
  <dgm:cxnLst>
    <dgm:cxn modelId="{4B388100-965A-42A4-8FF0-2811D328FB22}" srcId="{FE1EF687-B769-4ACA-887E-AA449F4B14F6}" destId="{A44CF0F3-92EA-461C-B089-772E9FB14884}" srcOrd="1" destOrd="0" parTransId="{114B862C-8375-40B0-95E4-343D391A217D}" sibTransId="{5D2D79F6-46FA-4511-BEF8-DCC7F63BFA6E}"/>
    <dgm:cxn modelId="{57B08E08-0B53-48A2-AEB1-434CFFF3E7D4}" type="presOf" srcId="{A44CF0F3-92EA-461C-B089-772E9FB14884}" destId="{8BA6DAF2-BC01-4C0F-9588-8227C286EE36}" srcOrd="0" destOrd="0" presId="urn:microsoft.com/office/officeart/2005/8/layout/hProcess9"/>
    <dgm:cxn modelId="{5FBA800D-72D8-44CD-8CCA-AA0C3E80D499}" type="presOf" srcId="{FE1EF687-B769-4ACA-887E-AA449F4B14F6}" destId="{AF74DB27-0AA9-4BE5-9D2D-B1FC2CA77BAF}" srcOrd="0" destOrd="0" presId="urn:microsoft.com/office/officeart/2005/8/layout/hProcess9"/>
    <dgm:cxn modelId="{8CE3CE2A-2F64-4D24-AD51-A2F670C9522B}" type="presOf" srcId="{F3478640-6D93-4E2D-8CC0-2E519341AB9B}" destId="{A4CEB968-DE73-42B8-B3A8-1E8743F8E8A4}" srcOrd="0" destOrd="0" presId="urn:microsoft.com/office/officeart/2005/8/layout/hProcess9"/>
    <dgm:cxn modelId="{BC448446-A24C-4422-A588-D57EE2326A83}" srcId="{FE1EF687-B769-4ACA-887E-AA449F4B14F6}" destId="{034CA254-3640-4EFF-ADD8-9741E9A4200B}" srcOrd="2" destOrd="0" parTransId="{AD8BCC4B-8A5B-487C-A1A9-EEBBD28F069B}" sibTransId="{F9A732A3-88CB-4AE5-8FB9-0DFADA92FAA2}"/>
    <dgm:cxn modelId="{0B9FDC5A-E6B3-4D83-A50D-D981CA0005D3}" srcId="{FE1EF687-B769-4ACA-887E-AA449F4B14F6}" destId="{F3478640-6D93-4E2D-8CC0-2E519341AB9B}" srcOrd="4" destOrd="0" parTransId="{D87AAD03-7DD7-496D-8742-8979EBCCE2C2}" sibTransId="{BA75C947-A0C9-4E66-A792-D877D1B0CE5A}"/>
    <dgm:cxn modelId="{CB5FC4E1-62E5-4B40-B06C-C441D9DE1CDE}" srcId="{FE1EF687-B769-4ACA-887E-AA449F4B14F6}" destId="{8C96B64C-5FC2-4B88-A172-9B357DE68355}" srcOrd="0" destOrd="0" parTransId="{EAF3E68D-E4CE-427B-9DF5-38E99B927DCC}" sibTransId="{C90CE126-AD73-4F0D-9313-34571458448B}"/>
    <dgm:cxn modelId="{98F5BAE3-EDE9-4321-A9E5-3412BA293184}" type="presOf" srcId="{034CA254-3640-4EFF-ADD8-9741E9A4200B}" destId="{44A1F8FD-BC0D-4486-BCAA-8E293235EC4F}" srcOrd="0" destOrd="0" presId="urn:microsoft.com/office/officeart/2005/8/layout/hProcess9"/>
    <dgm:cxn modelId="{6A0174F9-38DB-43FA-A973-9C4EBC9A330E}" type="presOf" srcId="{8C96B64C-5FC2-4B88-A172-9B357DE68355}" destId="{EEDF56D7-079D-4439-ABFD-368EA2216BC5}" srcOrd="0" destOrd="0" presId="urn:microsoft.com/office/officeart/2005/8/layout/hProcess9"/>
    <dgm:cxn modelId="{A02EA6FB-A3AC-4E33-B8B8-37210BFD7D97}" type="presOf" srcId="{69FEF3AB-F632-45FF-8E1E-794C89876BE0}" destId="{7A3D7457-5705-4B0E-B640-BE27466BEF28}" srcOrd="0" destOrd="0" presId="urn:microsoft.com/office/officeart/2005/8/layout/hProcess9"/>
    <dgm:cxn modelId="{185C53FD-32EF-40EB-A2B0-CD3DD9156C8D}" srcId="{FE1EF687-B769-4ACA-887E-AA449F4B14F6}" destId="{69FEF3AB-F632-45FF-8E1E-794C89876BE0}" srcOrd="3" destOrd="0" parTransId="{FB047041-F409-4C71-9EB4-C82207D83AAC}" sibTransId="{354B99CC-FCC7-4AEB-9AD7-F785765D1FC5}"/>
    <dgm:cxn modelId="{5E09A6C0-1D5B-43DB-9183-DA0628938839}" type="presParOf" srcId="{AF74DB27-0AA9-4BE5-9D2D-B1FC2CA77BAF}" destId="{68DB3EC3-AE89-4C70-ACB0-9349B7823E07}" srcOrd="0" destOrd="0" presId="urn:microsoft.com/office/officeart/2005/8/layout/hProcess9"/>
    <dgm:cxn modelId="{23BE43B5-A6D2-4E55-A622-888E23CFE592}" type="presParOf" srcId="{AF74DB27-0AA9-4BE5-9D2D-B1FC2CA77BAF}" destId="{3E18B95C-AD34-4415-89ED-C245B2EB3111}" srcOrd="1" destOrd="0" presId="urn:microsoft.com/office/officeart/2005/8/layout/hProcess9"/>
    <dgm:cxn modelId="{A63FAD04-9764-498E-8172-88266F8F8D26}" type="presParOf" srcId="{3E18B95C-AD34-4415-89ED-C245B2EB3111}" destId="{EEDF56D7-079D-4439-ABFD-368EA2216BC5}" srcOrd="0" destOrd="0" presId="urn:microsoft.com/office/officeart/2005/8/layout/hProcess9"/>
    <dgm:cxn modelId="{023D7A9F-CE8C-4840-B17C-E8136EBDA079}" type="presParOf" srcId="{3E18B95C-AD34-4415-89ED-C245B2EB3111}" destId="{7B512E41-66AA-4343-981E-15D58EF8E358}" srcOrd="1" destOrd="0" presId="urn:microsoft.com/office/officeart/2005/8/layout/hProcess9"/>
    <dgm:cxn modelId="{5380CC4F-70AB-4253-800B-90BF28FFFFE5}" type="presParOf" srcId="{3E18B95C-AD34-4415-89ED-C245B2EB3111}" destId="{8BA6DAF2-BC01-4C0F-9588-8227C286EE36}" srcOrd="2" destOrd="0" presId="urn:microsoft.com/office/officeart/2005/8/layout/hProcess9"/>
    <dgm:cxn modelId="{BDA13A09-2D0B-43E8-85FA-CE795B60D257}" type="presParOf" srcId="{3E18B95C-AD34-4415-89ED-C245B2EB3111}" destId="{CA16DC3C-508B-41A9-9674-DC250D979365}" srcOrd="3" destOrd="0" presId="urn:microsoft.com/office/officeart/2005/8/layout/hProcess9"/>
    <dgm:cxn modelId="{57ADBE98-4591-4055-9043-4B8A68A03BC6}" type="presParOf" srcId="{3E18B95C-AD34-4415-89ED-C245B2EB3111}" destId="{44A1F8FD-BC0D-4486-BCAA-8E293235EC4F}" srcOrd="4" destOrd="0" presId="urn:microsoft.com/office/officeart/2005/8/layout/hProcess9"/>
    <dgm:cxn modelId="{716A6D6E-C29B-4E87-A920-FCE18D19AEC2}" type="presParOf" srcId="{3E18B95C-AD34-4415-89ED-C245B2EB3111}" destId="{1A9EDCC8-AAB6-483B-B105-55E20C75216E}" srcOrd="5" destOrd="0" presId="urn:microsoft.com/office/officeart/2005/8/layout/hProcess9"/>
    <dgm:cxn modelId="{C9A843C4-FAA7-4FB9-81AF-9AB80B3845F2}" type="presParOf" srcId="{3E18B95C-AD34-4415-89ED-C245B2EB3111}" destId="{7A3D7457-5705-4B0E-B640-BE27466BEF28}" srcOrd="6" destOrd="0" presId="urn:microsoft.com/office/officeart/2005/8/layout/hProcess9"/>
    <dgm:cxn modelId="{4C62F97C-3AA7-4CB2-891C-A02819BF771B}" type="presParOf" srcId="{3E18B95C-AD34-4415-89ED-C245B2EB3111}" destId="{B2E14EB7-2506-47BD-8AF4-FAC6E7DEE018}" srcOrd="7" destOrd="0" presId="urn:microsoft.com/office/officeart/2005/8/layout/hProcess9"/>
    <dgm:cxn modelId="{F6E8E07C-3D32-480C-BD63-92786B0CE39E}" type="presParOf" srcId="{3E18B95C-AD34-4415-89ED-C245B2EB3111}" destId="{A4CEB968-DE73-42B8-B3A8-1E8743F8E8A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10ECE-7185-41F0-865E-700D22DBFF9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DK"/>
        </a:p>
      </dgm:t>
    </dgm:pt>
    <dgm:pt modelId="{CDDE48AC-890E-4521-BE06-756C2091F6BA}">
      <dgm:prSet phldrT="[Text]"/>
      <dgm:spPr/>
      <dgm:t>
        <a:bodyPr/>
        <a:lstStyle/>
        <a:p>
          <a:r>
            <a:rPr lang="en-GB" dirty="0"/>
            <a:t>Decide if you want to maintain two environments or merge them into one.</a:t>
          </a:r>
          <a:endParaRPr lang="en-DK" dirty="0"/>
        </a:p>
      </dgm:t>
    </dgm:pt>
    <dgm:pt modelId="{E8905EFF-2770-4720-842D-F1941EE92FF1}" type="parTrans" cxnId="{01FCCF12-81D3-421A-B247-135C221CB2EB}">
      <dgm:prSet/>
      <dgm:spPr/>
      <dgm:t>
        <a:bodyPr/>
        <a:lstStyle/>
        <a:p>
          <a:endParaRPr lang="en-DK"/>
        </a:p>
      </dgm:t>
    </dgm:pt>
    <dgm:pt modelId="{3F2FD8E6-DCE3-46CE-B00A-EA0DB4E25E6D}" type="sibTrans" cxnId="{01FCCF12-81D3-421A-B247-135C221CB2EB}">
      <dgm:prSet/>
      <dgm:spPr/>
      <dgm:t>
        <a:bodyPr/>
        <a:lstStyle/>
        <a:p>
          <a:endParaRPr lang="en-DK"/>
        </a:p>
      </dgm:t>
    </dgm:pt>
    <dgm:pt modelId="{56A05784-ABD5-447D-8F8F-F4FBD41890AD}">
      <dgm:prSet phldrT="[Text]"/>
      <dgm:spPr/>
      <dgm:t>
        <a:bodyPr/>
        <a:lstStyle/>
        <a:p>
          <a:r>
            <a:rPr lang="en-GB" dirty="0"/>
            <a:t>No hard deadline for a merge since it’s optional for all organizations.</a:t>
          </a:r>
          <a:endParaRPr lang="en-DK" dirty="0"/>
        </a:p>
      </dgm:t>
    </dgm:pt>
    <dgm:pt modelId="{74525546-8998-40BF-BD7B-97A69550C9D4}" type="parTrans" cxnId="{EDEC253A-2278-4691-8E41-B52CF4EF6105}">
      <dgm:prSet/>
      <dgm:spPr/>
    </dgm:pt>
    <dgm:pt modelId="{FB1D97B0-87B4-498A-8A5A-8EB76B1C5B53}" type="sibTrans" cxnId="{EDEC253A-2278-4691-8E41-B52CF4EF6105}">
      <dgm:prSet/>
      <dgm:spPr/>
    </dgm:pt>
    <dgm:pt modelId="{FCBCDC6E-B68D-4A45-A39D-838C058FD6F1}">
      <dgm:prSet phldrT="[Text]"/>
      <dgm:spPr/>
      <dgm:t>
        <a:bodyPr/>
        <a:lstStyle/>
        <a:p>
          <a:r>
            <a:rPr lang="en-GB" dirty="0"/>
            <a:t>No extra tools are required.</a:t>
          </a:r>
          <a:endParaRPr lang="en-DK" dirty="0"/>
        </a:p>
      </dgm:t>
    </dgm:pt>
    <dgm:pt modelId="{29902714-9BBC-4F77-8DF0-28F030C2B054}" type="parTrans" cxnId="{EFC5668A-8782-48FC-960F-D1ADBC7EBFCA}">
      <dgm:prSet/>
      <dgm:spPr/>
    </dgm:pt>
    <dgm:pt modelId="{3EB779D4-AF1B-4FA0-9931-06A920E1E31D}" type="sibTrans" cxnId="{EFC5668A-8782-48FC-960F-D1ADBC7EBFCA}">
      <dgm:prSet/>
      <dgm:spPr/>
    </dgm:pt>
    <dgm:pt modelId="{A29AF24A-9F78-4F67-AEA5-4EE02A4D803F}">
      <dgm:prSet phldrT="[Text]"/>
      <dgm:spPr/>
      <dgm:t>
        <a:bodyPr/>
        <a:lstStyle/>
        <a:p>
          <a:r>
            <a:rPr lang="en-GB" dirty="0"/>
            <a:t>Think of it as any data migration process with a complete cycle of testing.</a:t>
          </a:r>
          <a:endParaRPr lang="en-DK" dirty="0"/>
        </a:p>
      </dgm:t>
    </dgm:pt>
    <dgm:pt modelId="{37331066-E596-4548-91F7-63CD5C1818A6}" type="parTrans" cxnId="{5691BDA6-261A-4139-9D8D-06743CCEE731}">
      <dgm:prSet/>
      <dgm:spPr/>
    </dgm:pt>
    <dgm:pt modelId="{22E93717-1971-45CE-A335-30926F0D092D}" type="sibTrans" cxnId="{5691BDA6-261A-4139-9D8D-06743CCEE731}">
      <dgm:prSet/>
      <dgm:spPr/>
    </dgm:pt>
    <dgm:pt modelId="{3CCF8C65-D76B-46E8-9E32-9FE43AC2ACEE}">
      <dgm:prSet phldrT="[Text]"/>
      <dgm:spPr/>
      <dgm:t>
        <a:bodyPr/>
        <a:lstStyle/>
        <a:p>
          <a:r>
            <a:rPr lang="en-GB" dirty="0"/>
            <a:t>No license impact.</a:t>
          </a:r>
          <a:endParaRPr lang="en-DK" dirty="0"/>
        </a:p>
      </dgm:t>
    </dgm:pt>
    <dgm:pt modelId="{6411D9F4-79BA-48D9-8C2D-A917F18130F8}" type="parTrans" cxnId="{7031535D-2610-417E-94E8-E1C23522359E}">
      <dgm:prSet/>
      <dgm:spPr/>
    </dgm:pt>
    <dgm:pt modelId="{D9310B0C-1843-4554-BDD9-EB085E76191A}" type="sibTrans" cxnId="{7031535D-2610-417E-94E8-E1C23522359E}">
      <dgm:prSet/>
      <dgm:spPr/>
    </dgm:pt>
    <dgm:pt modelId="{31889EEA-309C-4044-B910-1D4A48B99B02}" type="pres">
      <dgm:prSet presAssocID="{85E10ECE-7185-41F0-865E-700D22DBFF98}" presName="Name0" presStyleCnt="0">
        <dgm:presLayoutVars>
          <dgm:chMax val="7"/>
          <dgm:chPref val="7"/>
          <dgm:dir/>
        </dgm:presLayoutVars>
      </dgm:prSet>
      <dgm:spPr/>
    </dgm:pt>
    <dgm:pt modelId="{EE7BFFF8-70F6-4F84-A091-61595739F514}" type="pres">
      <dgm:prSet presAssocID="{85E10ECE-7185-41F0-865E-700D22DBFF98}" presName="Name1" presStyleCnt="0"/>
      <dgm:spPr/>
    </dgm:pt>
    <dgm:pt modelId="{709FFDD8-78ED-4727-92F6-AEB65DBB3E78}" type="pres">
      <dgm:prSet presAssocID="{85E10ECE-7185-41F0-865E-700D22DBFF98}" presName="cycle" presStyleCnt="0"/>
      <dgm:spPr/>
    </dgm:pt>
    <dgm:pt modelId="{CF24D47A-ADFD-4462-AFBE-DDACB1F95B72}" type="pres">
      <dgm:prSet presAssocID="{85E10ECE-7185-41F0-865E-700D22DBFF98}" presName="srcNode" presStyleLbl="node1" presStyleIdx="0" presStyleCnt="5"/>
      <dgm:spPr/>
    </dgm:pt>
    <dgm:pt modelId="{A5E80FCC-72FC-477C-B74F-4A20BAD6A4A5}" type="pres">
      <dgm:prSet presAssocID="{85E10ECE-7185-41F0-865E-700D22DBFF98}" presName="conn" presStyleLbl="parChTrans1D2" presStyleIdx="0" presStyleCnt="1"/>
      <dgm:spPr/>
    </dgm:pt>
    <dgm:pt modelId="{8D488182-EAC2-4044-BB1A-789D91CB6D6A}" type="pres">
      <dgm:prSet presAssocID="{85E10ECE-7185-41F0-865E-700D22DBFF98}" presName="extraNode" presStyleLbl="node1" presStyleIdx="0" presStyleCnt="5"/>
      <dgm:spPr/>
    </dgm:pt>
    <dgm:pt modelId="{4D9126C2-C90C-4994-8057-BF2C58781FDC}" type="pres">
      <dgm:prSet presAssocID="{85E10ECE-7185-41F0-865E-700D22DBFF98}" presName="dstNode" presStyleLbl="node1" presStyleIdx="0" presStyleCnt="5"/>
      <dgm:spPr/>
    </dgm:pt>
    <dgm:pt modelId="{092B93C5-06B3-4427-AB09-19E37B302886}" type="pres">
      <dgm:prSet presAssocID="{CDDE48AC-890E-4521-BE06-756C2091F6BA}" presName="text_1" presStyleLbl="node1" presStyleIdx="0" presStyleCnt="5">
        <dgm:presLayoutVars>
          <dgm:bulletEnabled val="1"/>
        </dgm:presLayoutVars>
      </dgm:prSet>
      <dgm:spPr/>
    </dgm:pt>
    <dgm:pt modelId="{21CD7731-8629-4EA1-8244-AD01C07F2BF5}" type="pres">
      <dgm:prSet presAssocID="{CDDE48AC-890E-4521-BE06-756C2091F6BA}" presName="accent_1" presStyleCnt="0"/>
      <dgm:spPr/>
    </dgm:pt>
    <dgm:pt modelId="{17A37C2D-3CCD-4C96-B7BA-11B04645A2CE}" type="pres">
      <dgm:prSet presAssocID="{CDDE48AC-890E-4521-BE06-756C2091F6BA}" presName="accentRepeatNode" presStyleLbl="solidFgAcc1" presStyleIdx="0" presStyleCnt="5"/>
      <dgm:spPr/>
    </dgm:pt>
    <dgm:pt modelId="{590EDC8E-07E9-46D3-8DEC-2E877F4E2159}" type="pres">
      <dgm:prSet presAssocID="{56A05784-ABD5-447D-8F8F-F4FBD41890AD}" presName="text_2" presStyleLbl="node1" presStyleIdx="1" presStyleCnt="5">
        <dgm:presLayoutVars>
          <dgm:bulletEnabled val="1"/>
        </dgm:presLayoutVars>
      </dgm:prSet>
      <dgm:spPr/>
    </dgm:pt>
    <dgm:pt modelId="{644ED93A-D119-4E7A-A098-BC88645C0109}" type="pres">
      <dgm:prSet presAssocID="{56A05784-ABD5-447D-8F8F-F4FBD41890AD}" presName="accent_2" presStyleCnt="0"/>
      <dgm:spPr/>
    </dgm:pt>
    <dgm:pt modelId="{17A1B649-6F63-476D-B0F2-E3491E9B322C}" type="pres">
      <dgm:prSet presAssocID="{56A05784-ABD5-447D-8F8F-F4FBD41890AD}" presName="accentRepeatNode" presStyleLbl="solidFgAcc1" presStyleIdx="1" presStyleCnt="5"/>
      <dgm:spPr/>
    </dgm:pt>
    <dgm:pt modelId="{FF236FC8-1AC6-4A0C-9A82-91B1D0349012}" type="pres">
      <dgm:prSet presAssocID="{FCBCDC6E-B68D-4A45-A39D-838C058FD6F1}" presName="text_3" presStyleLbl="node1" presStyleIdx="2" presStyleCnt="5">
        <dgm:presLayoutVars>
          <dgm:bulletEnabled val="1"/>
        </dgm:presLayoutVars>
      </dgm:prSet>
      <dgm:spPr/>
    </dgm:pt>
    <dgm:pt modelId="{966B4721-5E41-4C38-B7D3-63125D313471}" type="pres">
      <dgm:prSet presAssocID="{FCBCDC6E-B68D-4A45-A39D-838C058FD6F1}" presName="accent_3" presStyleCnt="0"/>
      <dgm:spPr/>
    </dgm:pt>
    <dgm:pt modelId="{0F672135-ABE6-4EAF-9865-F5472AA4B34F}" type="pres">
      <dgm:prSet presAssocID="{FCBCDC6E-B68D-4A45-A39D-838C058FD6F1}" presName="accentRepeatNode" presStyleLbl="solidFgAcc1" presStyleIdx="2" presStyleCnt="5"/>
      <dgm:spPr/>
    </dgm:pt>
    <dgm:pt modelId="{F69F29EA-93A6-4AF0-9656-101BF3088663}" type="pres">
      <dgm:prSet presAssocID="{A29AF24A-9F78-4F67-AEA5-4EE02A4D803F}" presName="text_4" presStyleLbl="node1" presStyleIdx="3" presStyleCnt="5">
        <dgm:presLayoutVars>
          <dgm:bulletEnabled val="1"/>
        </dgm:presLayoutVars>
      </dgm:prSet>
      <dgm:spPr/>
    </dgm:pt>
    <dgm:pt modelId="{9C9F3A62-3BAA-4D6B-A908-2E037B653313}" type="pres">
      <dgm:prSet presAssocID="{A29AF24A-9F78-4F67-AEA5-4EE02A4D803F}" presName="accent_4" presStyleCnt="0"/>
      <dgm:spPr/>
    </dgm:pt>
    <dgm:pt modelId="{67317E87-A61F-4BCD-BA5C-D9C716733B11}" type="pres">
      <dgm:prSet presAssocID="{A29AF24A-9F78-4F67-AEA5-4EE02A4D803F}" presName="accentRepeatNode" presStyleLbl="solidFgAcc1" presStyleIdx="3" presStyleCnt="5"/>
      <dgm:spPr/>
    </dgm:pt>
    <dgm:pt modelId="{90BD461F-BB63-4B4F-AB04-558F1C88D349}" type="pres">
      <dgm:prSet presAssocID="{3CCF8C65-D76B-46E8-9E32-9FE43AC2ACEE}" presName="text_5" presStyleLbl="node1" presStyleIdx="4" presStyleCnt="5">
        <dgm:presLayoutVars>
          <dgm:bulletEnabled val="1"/>
        </dgm:presLayoutVars>
      </dgm:prSet>
      <dgm:spPr/>
    </dgm:pt>
    <dgm:pt modelId="{50ABB93F-47A5-4E84-B827-6DFD7F006315}" type="pres">
      <dgm:prSet presAssocID="{3CCF8C65-D76B-46E8-9E32-9FE43AC2ACEE}" presName="accent_5" presStyleCnt="0"/>
      <dgm:spPr/>
    </dgm:pt>
    <dgm:pt modelId="{EEB16D19-DDDC-4DB9-9EAF-7023A68142ED}" type="pres">
      <dgm:prSet presAssocID="{3CCF8C65-D76B-46E8-9E32-9FE43AC2ACEE}" presName="accentRepeatNode" presStyleLbl="solidFgAcc1" presStyleIdx="4" presStyleCnt="5"/>
      <dgm:spPr/>
    </dgm:pt>
  </dgm:ptLst>
  <dgm:cxnLst>
    <dgm:cxn modelId="{34E9800D-CD7B-4775-BED7-94D5301A2BE9}" type="presOf" srcId="{3F2FD8E6-DCE3-46CE-B00A-EA0DB4E25E6D}" destId="{A5E80FCC-72FC-477C-B74F-4A20BAD6A4A5}" srcOrd="0" destOrd="0" presId="urn:microsoft.com/office/officeart/2008/layout/VerticalCurvedList"/>
    <dgm:cxn modelId="{01FCCF12-81D3-421A-B247-135C221CB2EB}" srcId="{85E10ECE-7185-41F0-865E-700D22DBFF98}" destId="{CDDE48AC-890E-4521-BE06-756C2091F6BA}" srcOrd="0" destOrd="0" parTransId="{E8905EFF-2770-4720-842D-F1941EE92FF1}" sibTransId="{3F2FD8E6-DCE3-46CE-B00A-EA0DB4E25E6D}"/>
    <dgm:cxn modelId="{C5896328-8AAC-44E8-8B43-3B33315C1A9E}" type="presOf" srcId="{CDDE48AC-890E-4521-BE06-756C2091F6BA}" destId="{092B93C5-06B3-4427-AB09-19E37B302886}" srcOrd="0" destOrd="0" presId="urn:microsoft.com/office/officeart/2008/layout/VerticalCurvedList"/>
    <dgm:cxn modelId="{EDEC253A-2278-4691-8E41-B52CF4EF6105}" srcId="{85E10ECE-7185-41F0-865E-700D22DBFF98}" destId="{56A05784-ABD5-447D-8F8F-F4FBD41890AD}" srcOrd="1" destOrd="0" parTransId="{74525546-8998-40BF-BD7B-97A69550C9D4}" sibTransId="{FB1D97B0-87B4-498A-8A5A-8EB76B1C5B53}"/>
    <dgm:cxn modelId="{7031535D-2610-417E-94E8-E1C23522359E}" srcId="{85E10ECE-7185-41F0-865E-700D22DBFF98}" destId="{3CCF8C65-D76B-46E8-9E32-9FE43AC2ACEE}" srcOrd="4" destOrd="0" parTransId="{6411D9F4-79BA-48D9-8C2D-A917F18130F8}" sibTransId="{D9310B0C-1843-4554-BDD9-EB085E76191A}"/>
    <dgm:cxn modelId="{FDBCB967-8454-4550-A970-7E907CD3F3A7}" type="presOf" srcId="{A29AF24A-9F78-4F67-AEA5-4EE02A4D803F}" destId="{F69F29EA-93A6-4AF0-9656-101BF3088663}" srcOrd="0" destOrd="0" presId="urn:microsoft.com/office/officeart/2008/layout/VerticalCurvedList"/>
    <dgm:cxn modelId="{11D0D76B-145C-49A5-8E08-F5AC30A1A7A0}" type="presOf" srcId="{56A05784-ABD5-447D-8F8F-F4FBD41890AD}" destId="{590EDC8E-07E9-46D3-8DEC-2E877F4E2159}" srcOrd="0" destOrd="0" presId="urn:microsoft.com/office/officeart/2008/layout/VerticalCurvedList"/>
    <dgm:cxn modelId="{864E0251-3D7F-4E66-AC2E-A379E85EFDC7}" type="presOf" srcId="{3CCF8C65-D76B-46E8-9E32-9FE43AC2ACEE}" destId="{90BD461F-BB63-4B4F-AB04-558F1C88D349}" srcOrd="0" destOrd="0" presId="urn:microsoft.com/office/officeart/2008/layout/VerticalCurvedList"/>
    <dgm:cxn modelId="{EFC5668A-8782-48FC-960F-D1ADBC7EBFCA}" srcId="{85E10ECE-7185-41F0-865E-700D22DBFF98}" destId="{FCBCDC6E-B68D-4A45-A39D-838C058FD6F1}" srcOrd="2" destOrd="0" parTransId="{29902714-9BBC-4F77-8DF0-28F030C2B054}" sibTransId="{3EB779D4-AF1B-4FA0-9931-06A920E1E31D}"/>
    <dgm:cxn modelId="{5691BDA6-261A-4139-9D8D-06743CCEE731}" srcId="{85E10ECE-7185-41F0-865E-700D22DBFF98}" destId="{A29AF24A-9F78-4F67-AEA5-4EE02A4D803F}" srcOrd="3" destOrd="0" parTransId="{37331066-E596-4548-91F7-63CD5C1818A6}" sibTransId="{22E93717-1971-45CE-A335-30926F0D092D}"/>
    <dgm:cxn modelId="{C8F721CE-BC17-4806-9E79-DFAAE6416BB6}" type="presOf" srcId="{85E10ECE-7185-41F0-865E-700D22DBFF98}" destId="{31889EEA-309C-4044-B910-1D4A48B99B02}" srcOrd="0" destOrd="0" presId="urn:microsoft.com/office/officeart/2008/layout/VerticalCurvedList"/>
    <dgm:cxn modelId="{C3EFC6D2-1ECA-4950-801C-CBBB6CFF3C7B}" type="presOf" srcId="{FCBCDC6E-B68D-4A45-A39D-838C058FD6F1}" destId="{FF236FC8-1AC6-4A0C-9A82-91B1D0349012}" srcOrd="0" destOrd="0" presId="urn:microsoft.com/office/officeart/2008/layout/VerticalCurvedList"/>
    <dgm:cxn modelId="{641A55A2-E47D-490C-9DC2-4F681B084997}" type="presParOf" srcId="{31889EEA-309C-4044-B910-1D4A48B99B02}" destId="{EE7BFFF8-70F6-4F84-A091-61595739F514}" srcOrd="0" destOrd="0" presId="urn:microsoft.com/office/officeart/2008/layout/VerticalCurvedList"/>
    <dgm:cxn modelId="{639FDB12-93AD-48E8-9FF3-D7ABA403ACF0}" type="presParOf" srcId="{EE7BFFF8-70F6-4F84-A091-61595739F514}" destId="{709FFDD8-78ED-4727-92F6-AEB65DBB3E78}" srcOrd="0" destOrd="0" presId="urn:microsoft.com/office/officeart/2008/layout/VerticalCurvedList"/>
    <dgm:cxn modelId="{DF8E022F-A0B6-41A4-99F6-24CF9F67E649}" type="presParOf" srcId="{709FFDD8-78ED-4727-92F6-AEB65DBB3E78}" destId="{CF24D47A-ADFD-4462-AFBE-DDACB1F95B72}" srcOrd="0" destOrd="0" presId="urn:microsoft.com/office/officeart/2008/layout/VerticalCurvedList"/>
    <dgm:cxn modelId="{647B5AC5-E2F1-4501-8953-38D205270F7E}" type="presParOf" srcId="{709FFDD8-78ED-4727-92F6-AEB65DBB3E78}" destId="{A5E80FCC-72FC-477C-B74F-4A20BAD6A4A5}" srcOrd="1" destOrd="0" presId="urn:microsoft.com/office/officeart/2008/layout/VerticalCurvedList"/>
    <dgm:cxn modelId="{376A17F3-86FF-4AC7-972D-212A1D044812}" type="presParOf" srcId="{709FFDD8-78ED-4727-92F6-AEB65DBB3E78}" destId="{8D488182-EAC2-4044-BB1A-789D91CB6D6A}" srcOrd="2" destOrd="0" presId="urn:microsoft.com/office/officeart/2008/layout/VerticalCurvedList"/>
    <dgm:cxn modelId="{427B24B3-64B6-4D5E-AF24-A49736EA0309}" type="presParOf" srcId="{709FFDD8-78ED-4727-92F6-AEB65DBB3E78}" destId="{4D9126C2-C90C-4994-8057-BF2C58781FDC}" srcOrd="3" destOrd="0" presId="urn:microsoft.com/office/officeart/2008/layout/VerticalCurvedList"/>
    <dgm:cxn modelId="{FDA53C87-7627-4C22-9487-F2A6ACFA113B}" type="presParOf" srcId="{EE7BFFF8-70F6-4F84-A091-61595739F514}" destId="{092B93C5-06B3-4427-AB09-19E37B302886}" srcOrd="1" destOrd="0" presId="urn:microsoft.com/office/officeart/2008/layout/VerticalCurvedList"/>
    <dgm:cxn modelId="{65F45053-9AC0-427E-9CAC-D77C0B996B89}" type="presParOf" srcId="{EE7BFFF8-70F6-4F84-A091-61595739F514}" destId="{21CD7731-8629-4EA1-8244-AD01C07F2BF5}" srcOrd="2" destOrd="0" presId="urn:microsoft.com/office/officeart/2008/layout/VerticalCurvedList"/>
    <dgm:cxn modelId="{04ADA923-9F37-4F3F-8C0F-080C7FBE7055}" type="presParOf" srcId="{21CD7731-8629-4EA1-8244-AD01C07F2BF5}" destId="{17A37C2D-3CCD-4C96-B7BA-11B04645A2CE}" srcOrd="0" destOrd="0" presId="urn:microsoft.com/office/officeart/2008/layout/VerticalCurvedList"/>
    <dgm:cxn modelId="{FAD4A4B1-E2F6-458B-940A-6A0AB449B318}" type="presParOf" srcId="{EE7BFFF8-70F6-4F84-A091-61595739F514}" destId="{590EDC8E-07E9-46D3-8DEC-2E877F4E2159}" srcOrd="3" destOrd="0" presId="urn:microsoft.com/office/officeart/2008/layout/VerticalCurvedList"/>
    <dgm:cxn modelId="{AA79EE70-D27F-4E37-A0E9-E8D267E48550}" type="presParOf" srcId="{EE7BFFF8-70F6-4F84-A091-61595739F514}" destId="{644ED93A-D119-4E7A-A098-BC88645C0109}" srcOrd="4" destOrd="0" presId="urn:microsoft.com/office/officeart/2008/layout/VerticalCurvedList"/>
    <dgm:cxn modelId="{5C720363-D28C-4822-8286-39C8B3FB1CA6}" type="presParOf" srcId="{644ED93A-D119-4E7A-A098-BC88645C0109}" destId="{17A1B649-6F63-476D-B0F2-E3491E9B322C}" srcOrd="0" destOrd="0" presId="urn:microsoft.com/office/officeart/2008/layout/VerticalCurvedList"/>
    <dgm:cxn modelId="{FCEBC5F8-9C6F-4508-BC31-48F6A448E1C7}" type="presParOf" srcId="{EE7BFFF8-70F6-4F84-A091-61595739F514}" destId="{FF236FC8-1AC6-4A0C-9A82-91B1D0349012}" srcOrd="5" destOrd="0" presId="urn:microsoft.com/office/officeart/2008/layout/VerticalCurvedList"/>
    <dgm:cxn modelId="{DAC880A0-A20D-4874-8F91-EF45E45AE15D}" type="presParOf" srcId="{EE7BFFF8-70F6-4F84-A091-61595739F514}" destId="{966B4721-5E41-4C38-B7D3-63125D313471}" srcOrd="6" destOrd="0" presId="urn:microsoft.com/office/officeart/2008/layout/VerticalCurvedList"/>
    <dgm:cxn modelId="{EF250C40-8043-409E-BD7D-9B0FC9A7EC51}" type="presParOf" srcId="{966B4721-5E41-4C38-B7D3-63125D313471}" destId="{0F672135-ABE6-4EAF-9865-F5472AA4B34F}" srcOrd="0" destOrd="0" presId="urn:microsoft.com/office/officeart/2008/layout/VerticalCurvedList"/>
    <dgm:cxn modelId="{6E8368BD-4D1E-4F10-A629-FED7E618AA10}" type="presParOf" srcId="{EE7BFFF8-70F6-4F84-A091-61595739F514}" destId="{F69F29EA-93A6-4AF0-9656-101BF3088663}" srcOrd="7" destOrd="0" presId="urn:microsoft.com/office/officeart/2008/layout/VerticalCurvedList"/>
    <dgm:cxn modelId="{2544350D-D37D-49DB-9A2E-B111CD260B49}" type="presParOf" srcId="{EE7BFFF8-70F6-4F84-A091-61595739F514}" destId="{9C9F3A62-3BAA-4D6B-A908-2E037B653313}" srcOrd="8" destOrd="0" presId="urn:microsoft.com/office/officeart/2008/layout/VerticalCurvedList"/>
    <dgm:cxn modelId="{0A639EF3-5F11-4768-BCF2-3DB3C708B12E}" type="presParOf" srcId="{9C9F3A62-3BAA-4D6B-A908-2E037B653313}" destId="{67317E87-A61F-4BCD-BA5C-D9C716733B11}" srcOrd="0" destOrd="0" presId="urn:microsoft.com/office/officeart/2008/layout/VerticalCurvedList"/>
    <dgm:cxn modelId="{E020466C-1DD5-44AD-BB7C-9942B4705064}" type="presParOf" srcId="{EE7BFFF8-70F6-4F84-A091-61595739F514}" destId="{90BD461F-BB63-4B4F-AB04-558F1C88D349}" srcOrd="9" destOrd="0" presId="urn:microsoft.com/office/officeart/2008/layout/VerticalCurvedList"/>
    <dgm:cxn modelId="{516248B7-2A40-441F-B47A-78C6CAF75D33}" type="presParOf" srcId="{EE7BFFF8-70F6-4F84-A091-61595739F514}" destId="{50ABB93F-47A5-4E84-B827-6DFD7F006315}" srcOrd="10" destOrd="0" presId="urn:microsoft.com/office/officeart/2008/layout/VerticalCurvedList"/>
    <dgm:cxn modelId="{F4168310-9EBB-48E4-8636-CD62DCF24394}" type="presParOf" srcId="{50ABB93F-47A5-4E84-B827-6DFD7F006315}" destId="{EEB16D19-DDDC-4DB9-9EAF-7023A68142E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B3EC3-AE89-4C70-ACB0-9349B7823E07}">
      <dsp:nvSpPr>
        <dsp:cNvPr id="0" name=""/>
        <dsp:cNvSpPr/>
      </dsp:nvSpPr>
      <dsp:spPr>
        <a:xfrm>
          <a:off x="655059" y="0"/>
          <a:ext cx="7424002" cy="41968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DF56D7-079D-4439-ABFD-368EA2216BC5}">
      <dsp:nvSpPr>
        <dsp:cNvPr id="0" name=""/>
        <dsp:cNvSpPr/>
      </dsp:nvSpPr>
      <dsp:spPr>
        <a:xfrm>
          <a:off x="3838" y="1259039"/>
          <a:ext cx="1678162" cy="16787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Migration approach and plan</a:t>
          </a:r>
          <a:endParaRPr lang="en-DK" sz="2100" kern="1200" dirty="0"/>
        </a:p>
      </dsp:txBody>
      <dsp:txXfrm>
        <a:off x="85759" y="1340960"/>
        <a:ext cx="1514320" cy="1514878"/>
      </dsp:txXfrm>
    </dsp:sp>
    <dsp:sp modelId="{8BA6DAF2-BC01-4C0F-9588-8227C286EE36}">
      <dsp:nvSpPr>
        <dsp:cNvPr id="0" name=""/>
        <dsp:cNvSpPr/>
      </dsp:nvSpPr>
      <dsp:spPr>
        <a:xfrm>
          <a:off x="1765908" y="1259039"/>
          <a:ext cx="1678162" cy="1678720"/>
        </a:xfrm>
        <a:prstGeom prst="roundRect">
          <a:avLst/>
        </a:prstGeom>
        <a:solidFill>
          <a:schemeClr val="accent2">
            <a:hueOff val="-1546160"/>
            <a:satOff val="-4389"/>
            <a:lumOff val="343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Design, prepare, customize</a:t>
          </a:r>
          <a:endParaRPr lang="en-DK" sz="2100" kern="1200" dirty="0"/>
        </a:p>
      </dsp:txBody>
      <dsp:txXfrm>
        <a:off x="1847829" y="1340960"/>
        <a:ext cx="1514320" cy="1514878"/>
      </dsp:txXfrm>
    </dsp:sp>
    <dsp:sp modelId="{44A1F8FD-BC0D-4486-BCAA-8E293235EC4F}">
      <dsp:nvSpPr>
        <dsp:cNvPr id="0" name=""/>
        <dsp:cNvSpPr/>
      </dsp:nvSpPr>
      <dsp:spPr>
        <a:xfrm>
          <a:off x="3527979" y="1259039"/>
          <a:ext cx="1678162" cy="1678720"/>
        </a:xfrm>
        <a:prstGeom prst="roundRect">
          <a:avLst/>
        </a:prstGeom>
        <a:solidFill>
          <a:schemeClr val="accent2">
            <a:hueOff val="-3092320"/>
            <a:satOff val="-8779"/>
            <a:lumOff val="68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Test and verify</a:t>
          </a:r>
          <a:endParaRPr lang="en-DK" sz="2100" kern="1200" dirty="0"/>
        </a:p>
      </dsp:txBody>
      <dsp:txXfrm>
        <a:off x="3609900" y="1340960"/>
        <a:ext cx="1514320" cy="1514878"/>
      </dsp:txXfrm>
    </dsp:sp>
    <dsp:sp modelId="{7A3D7457-5705-4B0E-B640-BE27466BEF28}">
      <dsp:nvSpPr>
        <dsp:cNvPr id="0" name=""/>
        <dsp:cNvSpPr/>
      </dsp:nvSpPr>
      <dsp:spPr>
        <a:xfrm>
          <a:off x="5290049" y="1259039"/>
          <a:ext cx="1678162" cy="1678720"/>
        </a:xfrm>
        <a:prstGeom prst="roundRect">
          <a:avLst/>
        </a:prstGeom>
        <a:solidFill>
          <a:schemeClr val="accent2">
            <a:hueOff val="-4638480"/>
            <a:satOff val="-13168"/>
            <a:lumOff val="102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err="1"/>
            <a:t>Analyze</a:t>
          </a:r>
          <a:r>
            <a:rPr lang="en-GB" sz="2100" kern="1200" dirty="0"/>
            <a:t>, enhance, fine tune</a:t>
          </a:r>
          <a:endParaRPr lang="en-DK" sz="2100" kern="1200" dirty="0"/>
        </a:p>
      </dsp:txBody>
      <dsp:txXfrm>
        <a:off x="5371970" y="1340960"/>
        <a:ext cx="1514320" cy="1514878"/>
      </dsp:txXfrm>
    </dsp:sp>
    <dsp:sp modelId="{A4CEB968-DE73-42B8-B3A8-1E8743F8E8A4}">
      <dsp:nvSpPr>
        <dsp:cNvPr id="0" name=""/>
        <dsp:cNvSpPr/>
      </dsp:nvSpPr>
      <dsp:spPr>
        <a:xfrm>
          <a:off x="7052120" y="1259039"/>
          <a:ext cx="1678162" cy="1678720"/>
        </a:xfrm>
        <a:prstGeom prst="roundRect">
          <a:avLst/>
        </a:prstGeom>
        <a:solidFill>
          <a:schemeClr val="accent2">
            <a:hueOff val="-6184640"/>
            <a:satOff val="-17558"/>
            <a:lumOff val="137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Merge into production</a:t>
          </a:r>
          <a:endParaRPr lang="en-DK" sz="2100" kern="1200" dirty="0"/>
        </a:p>
      </dsp:txBody>
      <dsp:txXfrm>
        <a:off x="7134041" y="1340960"/>
        <a:ext cx="1514320" cy="1514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80FCC-72FC-477C-B74F-4A20BAD6A4A5}">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2B93C5-06B3-4427-AB09-19E37B302886}">
      <dsp:nvSpPr>
        <dsp:cNvPr id="0" name=""/>
        <dsp:cNvSpPr/>
      </dsp:nvSpPr>
      <dsp:spPr>
        <a:xfrm>
          <a:off x="509717" y="338558"/>
          <a:ext cx="7541700" cy="6775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Decide if you want to maintain two environments or merge them into one.</a:t>
          </a:r>
          <a:endParaRPr lang="en-DK" sz="1900" kern="1200" dirty="0"/>
        </a:p>
      </dsp:txBody>
      <dsp:txXfrm>
        <a:off x="509717" y="338558"/>
        <a:ext cx="7541700" cy="677550"/>
      </dsp:txXfrm>
    </dsp:sp>
    <dsp:sp modelId="{17A37C2D-3CCD-4C96-B7BA-11B04645A2CE}">
      <dsp:nvSpPr>
        <dsp:cNvPr id="0" name=""/>
        <dsp:cNvSpPr/>
      </dsp:nvSpPr>
      <dsp:spPr>
        <a:xfrm>
          <a:off x="86248" y="253864"/>
          <a:ext cx="846937" cy="846937"/>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0EDC8E-07E9-46D3-8DEC-2E877F4E2159}">
      <dsp:nvSpPr>
        <dsp:cNvPr id="0" name=""/>
        <dsp:cNvSpPr/>
      </dsp:nvSpPr>
      <dsp:spPr>
        <a:xfrm>
          <a:off x="995230" y="1354558"/>
          <a:ext cx="7056187" cy="6775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No hard deadline for a merge since it’s optional for all organizations.</a:t>
          </a:r>
          <a:endParaRPr lang="en-DK" sz="1900" kern="1200" dirty="0"/>
        </a:p>
      </dsp:txBody>
      <dsp:txXfrm>
        <a:off x="995230" y="1354558"/>
        <a:ext cx="7056187" cy="677550"/>
      </dsp:txXfrm>
    </dsp:sp>
    <dsp:sp modelId="{17A1B649-6F63-476D-B0F2-E3491E9B322C}">
      <dsp:nvSpPr>
        <dsp:cNvPr id="0" name=""/>
        <dsp:cNvSpPr/>
      </dsp:nvSpPr>
      <dsp:spPr>
        <a:xfrm>
          <a:off x="571761" y="1269864"/>
          <a:ext cx="846937" cy="846937"/>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236FC8-1AC6-4A0C-9A82-91B1D0349012}">
      <dsp:nvSpPr>
        <dsp:cNvPr id="0" name=""/>
        <dsp:cNvSpPr/>
      </dsp:nvSpPr>
      <dsp:spPr>
        <a:xfrm>
          <a:off x="1144243" y="2370558"/>
          <a:ext cx="6907174" cy="6775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No extra tools are required.</a:t>
          </a:r>
          <a:endParaRPr lang="en-DK" sz="1900" kern="1200" dirty="0"/>
        </a:p>
      </dsp:txBody>
      <dsp:txXfrm>
        <a:off x="1144243" y="2370558"/>
        <a:ext cx="6907174" cy="677550"/>
      </dsp:txXfrm>
    </dsp:sp>
    <dsp:sp modelId="{0F672135-ABE6-4EAF-9865-F5472AA4B34F}">
      <dsp:nvSpPr>
        <dsp:cNvPr id="0" name=""/>
        <dsp:cNvSpPr/>
      </dsp:nvSpPr>
      <dsp:spPr>
        <a:xfrm>
          <a:off x="720774" y="2285864"/>
          <a:ext cx="846937" cy="846937"/>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9F29EA-93A6-4AF0-9656-101BF3088663}">
      <dsp:nvSpPr>
        <dsp:cNvPr id="0" name=""/>
        <dsp:cNvSpPr/>
      </dsp:nvSpPr>
      <dsp:spPr>
        <a:xfrm>
          <a:off x="995230" y="3386558"/>
          <a:ext cx="7056187" cy="6775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Think of it as any data migration process with a complete cycle of testing.</a:t>
          </a:r>
          <a:endParaRPr lang="en-DK" sz="1900" kern="1200" dirty="0"/>
        </a:p>
      </dsp:txBody>
      <dsp:txXfrm>
        <a:off x="995230" y="3386558"/>
        <a:ext cx="7056187" cy="677550"/>
      </dsp:txXfrm>
    </dsp:sp>
    <dsp:sp modelId="{67317E87-A61F-4BCD-BA5C-D9C716733B11}">
      <dsp:nvSpPr>
        <dsp:cNvPr id="0" name=""/>
        <dsp:cNvSpPr/>
      </dsp:nvSpPr>
      <dsp:spPr>
        <a:xfrm>
          <a:off x="571761" y="3301864"/>
          <a:ext cx="846937" cy="846937"/>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BD461F-BB63-4B4F-AB04-558F1C88D349}">
      <dsp:nvSpPr>
        <dsp:cNvPr id="0" name=""/>
        <dsp:cNvSpPr/>
      </dsp:nvSpPr>
      <dsp:spPr>
        <a:xfrm>
          <a:off x="509717" y="4402558"/>
          <a:ext cx="7541700" cy="6775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No license impact.</a:t>
          </a:r>
          <a:endParaRPr lang="en-DK" sz="1900" kern="1200" dirty="0"/>
        </a:p>
      </dsp:txBody>
      <dsp:txXfrm>
        <a:off x="509717" y="4402558"/>
        <a:ext cx="7541700" cy="677550"/>
      </dsp:txXfrm>
    </dsp:sp>
    <dsp:sp modelId="{EEB16D19-DDDC-4DB9-9EAF-7023A68142ED}">
      <dsp:nvSpPr>
        <dsp:cNvPr id="0" name=""/>
        <dsp:cNvSpPr/>
      </dsp:nvSpPr>
      <dsp:spPr>
        <a:xfrm>
          <a:off x="86248" y="4317864"/>
          <a:ext cx="846937" cy="846937"/>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9/12/2024 5:15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9/12/2024 5:15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48C42-9D69-A0F5-E703-226B10255E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D42C75-2D7B-CA0B-A3FF-2D41DF30A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49A7F6-67A4-9E08-0B8C-570C2C438BA1}"/>
              </a:ext>
            </a:extLst>
          </p:cNvPr>
          <p:cNvSpPr>
            <a:spLocks noGrp="1"/>
          </p:cNvSpPr>
          <p:nvPr>
            <p:ph type="body" idx="1"/>
          </p:nvPr>
        </p:nvSpPr>
        <p:spPr/>
        <p:txBody>
          <a:bodyPr/>
          <a:lstStyle/>
          <a:p>
            <a:r>
              <a:rPr lang="en-US"/>
              <a:t>During part one we gave an overview of the different endpoints and tools offered by Power Platform, our business applications and Azure.</a:t>
            </a:r>
          </a:p>
          <a:p>
            <a:endParaRPr lang="en-US"/>
          </a:p>
          <a:p>
            <a:r>
              <a:rPr lang="en-US" b="1"/>
              <a:t>[CLICK]</a:t>
            </a:r>
            <a:r>
              <a:rPr lang="en-US"/>
              <a:t> Today we focus on the endpoints and methods that are relevant for Dataverse specifically, and the Azure components that can be used to build Dataverse integrations.</a:t>
            </a:r>
          </a:p>
        </p:txBody>
      </p:sp>
      <p:sp>
        <p:nvSpPr>
          <p:cNvPr id="4" name="Header Placeholder 3">
            <a:extLst>
              <a:ext uri="{FF2B5EF4-FFF2-40B4-BE49-F238E27FC236}">
                <a16:creationId xmlns:a16="http://schemas.microsoft.com/office/drawing/2014/main" id="{20C3D8C6-7797-07C4-018F-3108E8066E1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8FCE532-EA29-6214-2DC9-B98BD3038B29}"/>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65B6E52-0ECD-CCA5-1919-C2ABC7E09A2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5:15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9E00AC9-6A68-7AA9-514F-DF33044B62B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033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a:solidFill>
                  <a:srgbClr val="161616"/>
                </a:solidFill>
                <a:effectLst/>
                <a:latin typeface="Segoe UI" panose="020B0502040204020203" pitchFamily="34" charset="0"/>
              </a:rPr>
              <a:t>When calling external services from your plugins please consider the next:</a:t>
            </a:r>
          </a:p>
          <a:p>
            <a:pPr marL="285750" indent="-285750" algn="l">
              <a:buFont typeface="Arial" panose="020B0604020202020204" pitchFamily="34" charset="0"/>
              <a:buChar char="•"/>
            </a:pPr>
            <a:r>
              <a:rPr lang="en-GB" sz="1200"/>
              <a:t>IP addresses cannot be used. You must use a named web address that requires DNS name resolution.</a:t>
            </a:r>
          </a:p>
          <a:p>
            <a:pPr marL="285750" indent="-285750" algn="l">
              <a:buFont typeface="Arial" panose="020B0604020202020204" pitchFamily="34" charset="0"/>
              <a:buChar char="•"/>
            </a:pPr>
            <a:r>
              <a:rPr lang="en-GB" sz="1200"/>
              <a:t>There is no provision for prompting the logged-on user for credentials.</a:t>
            </a:r>
          </a:p>
          <a:p>
            <a:pPr marL="285750" indent="-285750" algn="l">
              <a:buFont typeface="Arial" panose="020B0604020202020204" pitchFamily="34" charset="0"/>
              <a:buChar char="•"/>
            </a:pPr>
            <a:r>
              <a:rPr lang="en-GB" sz="1200"/>
              <a:t>You must allow connections from Power Platform and Dynamics 365 services IP address values specified under the </a:t>
            </a:r>
            <a:r>
              <a:rPr lang="en-GB" sz="1200" err="1"/>
              <a:t>AzureCloud</a:t>
            </a:r>
            <a:r>
              <a:rPr lang="en-GB" sz="1200"/>
              <a:t> service tag.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t>(And as mentioned before only the HTTP and HTTPS protocols are allowed.)</a:t>
            </a:r>
          </a:p>
          <a:p>
            <a:pPr marL="0" indent="0" algn="l">
              <a:buFont typeface="Arial" panose="020B0604020202020204" pitchFamily="34" charset="0"/>
              <a:buNone/>
            </a:pPr>
            <a:endParaRPr lang="en-GB" sz="1200"/>
          </a:p>
          <a:p>
            <a:pPr marL="0" indent="0" algn="l">
              <a:buFont typeface="Arial" panose="020B0604020202020204" pitchFamily="34" charset="0"/>
              <a:buNone/>
            </a:pPr>
            <a:r>
              <a:rPr lang="en-GB" sz="1200"/>
              <a:t>Click - &gt; You can develop plugins in your favourite editor as </a:t>
            </a:r>
            <a:r>
              <a:rPr lang="en-GB" b="0" i="0">
                <a:solidFill>
                  <a:srgbClr val="161616"/>
                </a:solidFill>
                <a:effectLst/>
                <a:latin typeface="Segoe UI" panose="020B0502040204020203" pitchFamily="34" charset="0"/>
              </a:rPr>
              <a:t>a compiled class within an assembly built to target .NET Framework 4.6.2. You can access external web services via plugin code either using </a:t>
            </a:r>
            <a:r>
              <a:rPr lang="en-GB" b="0" i="0" err="1">
                <a:solidFill>
                  <a:srgbClr val="161616"/>
                </a:solidFill>
                <a:effectLst/>
                <a:latin typeface="Segoe UI" panose="020B0502040204020203" pitchFamily="34" charset="0"/>
              </a:rPr>
              <a:t>System.Net.WebClient</a:t>
            </a:r>
            <a:r>
              <a:rPr lang="en-GB" b="0" i="0">
                <a:solidFill>
                  <a:srgbClr val="161616"/>
                </a:solidFill>
                <a:effectLst/>
                <a:latin typeface="Segoe UI" panose="020B0502040204020203" pitchFamily="34" charset="0"/>
              </a:rPr>
              <a:t> Class or the latest </a:t>
            </a:r>
            <a:r>
              <a:rPr lang="en-GB" b="0" i="0" err="1">
                <a:solidFill>
                  <a:srgbClr val="161616"/>
                </a:solidFill>
                <a:effectLst/>
                <a:latin typeface="Segoe UI" panose="020B0502040204020203" pitchFamily="34" charset="0"/>
              </a:rPr>
              <a:t>System.Net.Http.HttpClient</a:t>
            </a:r>
            <a:r>
              <a:rPr lang="en-GB" b="0" i="0">
                <a:solidFill>
                  <a:srgbClr val="161616"/>
                </a:solidFill>
                <a:effectLst/>
                <a:latin typeface="Segoe UI" panose="020B0502040204020203" pitchFamily="34" charset="0"/>
              </a:rPr>
              <a:t> class.</a:t>
            </a:r>
          </a:p>
          <a:p>
            <a:pPr marL="0" indent="0" algn="l">
              <a:buFont typeface="Arial" panose="020B0604020202020204" pitchFamily="34" charset="0"/>
              <a:buNone/>
            </a:pPr>
            <a:endParaRPr lang="en-GB" sz="12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a:effectLst/>
                <a:latin typeface="Calibri" panose="020F0502020204030204" pitchFamily="34" charset="0"/>
                <a:ea typeface="Times New Roman" panose="02020603050405020304" pitchFamily="18" charset="0"/>
              </a:rPr>
              <a:t>Citizen developers can author low-code plugins using the common </a:t>
            </a:r>
            <a:r>
              <a:rPr lang="en-US" sz="1200" err="1">
                <a:effectLst/>
                <a:latin typeface="Calibri" panose="020F0502020204030204" pitchFamily="34" charset="0"/>
                <a:ea typeface="Times New Roman" panose="02020603050405020304" pitchFamily="18" charset="0"/>
              </a:rPr>
              <a:t>PowerFx</a:t>
            </a:r>
            <a:r>
              <a:rPr lang="en-US" sz="1200">
                <a:effectLst/>
                <a:latin typeface="Calibri" panose="020F0502020204030204" pitchFamily="34" charset="0"/>
                <a:ea typeface="Times New Roman" panose="02020603050405020304" pitchFamily="18" charset="0"/>
              </a:rPr>
              <a:t> library. </a:t>
            </a:r>
            <a:r>
              <a:rPr lang="en-GB" sz="1200">
                <a:solidFill>
                  <a:srgbClr val="161616"/>
                </a:solidFill>
                <a:latin typeface="Segoe UI" panose="020B0502040204020203" pitchFamily="34" charset="0"/>
              </a:rPr>
              <a:t>With low-code plugins you can run logic on events and also run plugins on demand. We introduced the a</a:t>
            </a:r>
            <a:r>
              <a:rPr lang="en-US" sz="1200" err="1">
                <a:effectLst/>
                <a:latin typeface="Calibri" panose="020F0502020204030204" pitchFamily="34" charset="0"/>
                <a:ea typeface="Times New Roman" panose="02020603050405020304" pitchFamily="18" charset="0"/>
              </a:rPr>
              <a:t>bility</a:t>
            </a:r>
            <a:r>
              <a:rPr lang="en-US" sz="1200">
                <a:effectLst/>
                <a:latin typeface="Calibri" panose="020F0502020204030204" pitchFamily="34" charset="0"/>
                <a:ea typeface="Times New Roman" panose="02020603050405020304" pitchFamily="18" charset="0"/>
              </a:rPr>
              <a:t> to call connectors from a low- code plugin, and in this launch you can invoke stored procs using SQL connector. In the future we want to support even more connectors. L</a:t>
            </a:r>
            <a:r>
              <a:rPr lang="en-GB" sz="1200">
                <a:solidFill>
                  <a:srgbClr val="161616"/>
                </a:solidFill>
                <a:latin typeface="Segoe UI" panose="020B0502040204020203" pitchFamily="34" charset="0"/>
              </a:rPr>
              <a:t>ow-code plugins are currently in preview and not yet ready for production usage, but they are already very powerful, have great potential, so we encourage you to test and provide your feedback.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200">
              <a:solidFill>
                <a:srgbClr val="161616"/>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a:solidFill>
                  <a:srgbClr val="161616"/>
                </a:solidFill>
                <a:latin typeface="Segoe UI" panose="020B0502040204020203" pitchFamily="34" charset="0"/>
              </a:rPr>
              <a:t>Click - &gt; </a:t>
            </a:r>
            <a:r>
              <a:rPr lang="en-GB" b="0" i="0">
                <a:solidFill>
                  <a:srgbClr val="161616"/>
                </a:solidFill>
                <a:effectLst/>
                <a:latin typeface="Segoe UI" panose="020B0502040204020203" pitchFamily="34" charset="0"/>
              </a:rPr>
              <a:t>Service protection limits are not applied to plug-ins and custom workflow activities. However, if your application performs operations that trigger custom logic, the additional computation time that these operations contribute will be added to the initial request that triggered them. This computation time is part of the service protection API limits. E.g.  If you batch import records that trigger plugins, the computation time due to plugins execution is considered towards the service protection limit execution time.</a:t>
            </a:r>
            <a:endParaRPr lang="en-GB" sz="1200">
              <a:solidFill>
                <a:srgbClr val="161616"/>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200">
              <a:solidFill>
                <a:srgbClr val="161616"/>
              </a:solidFill>
              <a:latin typeface="Segoe UI" panose="020B0502040204020203" pitchFamily="34" charset="0"/>
            </a:endParaRPr>
          </a:p>
          <a:p>
            <a:pPr marL="0" indent="0" algn="l">
              <a:buFont typeface="Arial" panose="020B0604020202020204" pitchFamily="34" charset="0"/>
              <a:buNone/>
            </a:pPr>
            <a:r>
              <a:rPr lang="en-GB" sz="1200"/>
              <a:t>Click - &gt;For Latency, When using plugins for data integration scenarios, its recommended to use post-operation stage with asynchronous mode. </a:t>
            </a:r>
          </a:p>
          <a:p>
            <a:pPr algn="l"/>
            <a:r>
              <a:rPr lang="en-GB" sz="1200"/>
              <a:t>If you opt for synchronous plugins, consider the tight coupling, potential performance issues and 2 minute execution limit. O</a:t>
            </a:r>
            <a:r>
              <a:rPr lang="en-GB" b="0" i="0">
                <a:solidFill>
                  <a:srgbClr val="161616"/>
                </a:solidFill>
                <a:effectLst/>
                <a:latin typeface="Segoe UI" panose="020B0502040204020203" pitchFamily="34" charset="0"/>
              </a:rPr>
              <a:t>ur general recommendation is to design your plug-in so that it executes in no more than 2 seconds. If your plug-in requires more time to execute, consider registering your plug-in for asynchronous rather than synchronous execution.</a:t>
            </a:r>
          </a:p>
          <a:p>
            <a:pPr marL="0" indent="0" algn="l">
              <a:buFont typeface="Arial" panose="020B0604020202020204" pitchFamily="34" charset="0"/>
              <a:buNone/>
            </a:pPr>
            <a:endParaRPr lang="en-GB" sz="1200"/>
          </a:p>
          <a:p>
            <a:pPr marL="0" indent="0" algn="l">
              <a:buFont typeface="Arial" panose="020B0604020202020204" pitchFamily="34" charset="0"/>
              <a:buNone/>
            </a:pPr>
            <a:r>
              <a:rPr lang="en-GB" sz="1200"/>
              <a:t>Click - &gt; Security </a:t>
            </a:r>
          </a:p>
          <a:p>
            <a:pPr marL="0" indent="0" algn="l">
              <a:buFont typeface="Arial" panose="020B0604020202020204" pitchFamily="34" charset="0"/>
              <a:buNone/>
            </a:pPr>
            <a:r>
              <a:rPr lang="en-GB" sz="1200"/>
              <a:t>IF you need to store sensitive data, use t</a:t>
            </a:r>
            <a:r>
              <a:rPr lang="en-GB" b="0" i="0">
                <a:solidFill>
                  <a:srgbClr val="161616"/>
                </a:solidFill>
                <a:effectLst/>
                <a:latin typeface="Segoe UI" panose="020B0502040204020203" pitchFamily="34" charset="0"/>
              </a:rPr>
              <a:t>he plugin secure configuration data which is stored in a separate table that only system administrators have privileges to read, or in a custom table where similarly you would have configure that only administrators have access. Its good to also mention Dataverse e</a:t>
            </a:r>
            <a:r>
              <a:rPr lang="en-GB" sz="1200">
                <a:solidFill>
                  <a:srgbClr val="161616"/>
                </a:solidFill>
                <a:latin typeface="Segoe UI" panose="020B0502040204020203" pitchFamily="34" charset="0"/>
              </a:rPr>
              <a:t>nvironment variables of type secret which are references to Azure Key Vault, and the associated custom API </a:t>
            </a:r>
            <a:r>
              <a:rPr lang="en-GB" sz="1200" err="1">
                <a:solidFill>
                  <a:srgbClr val="161616"/>
                </a:solidFill>
                <a:latin typeface="Segoe UI" panose="020B0502040204020203" pitchFamily="34" charset="0"/>
              </a:rPr>
              <a:t>RetrieveEnvironmentVariableSecretValue</a:t>
            </a:r>
            <a:r>
              <a:rPr lang="en-GB" sz="1200">
                <a:solidFill>
                  <a:srgbClr val="161616"/>
                </a:solidFill>
                <a:latin typeface="Segoe UI" panose="020B0502040204020203" pitchFamily="34" charset="0"/>
              </a:rPr>
              <a:t> which used to work with plugins, is designed to work today only with Power Automate. Ofc, for retrieving AKV secrets in PA flow you can use the Azure Key Vault connector.</a:t>
            </a:r>
          </a:p>
          <a:p>
            <a:pPr marL="0" indent="0" algn="l">
              <a:buFont typeface="Arial" panose="020B0604020202020204" pitchFamily="34" charset="0"/>
              <a:buNone/>
            </a:pPr>
            <a:endParaRPr lang="en-GB" sz="1200">
              <a:solidFill>
                <a:srgbClr val="161616"/>
              </a:solidFill>
              <a:latin typeface="Segoe UI" panose="020B0502040204020203" pitchFamily="34" charset="0"/>
            </a:endParaRPr>
          </a:p>
          <a:p>
            <a:pPr marL="0" indent="0" algn="l">
              <a:buFont typeface="Arial" panose="020B0604020202020204" pitchFamily="34" charset="0"/>
              <a:buNone/>
            </a:pPr>
            <a:r>
              <a:rPr lang="en-GB" sz="1200">
                <a:solidFill>
                  <a:srgbClr val="161616"/>
                </a:solidFill>
                <a:latin typeface="Segoe UI" panose="020B0502040204020203" pitchFamily="34" charset="0"/>
              </a:rPr>
              <a:t>Click - &gt; Recommendations</a:t>
            </a:r>
          </a:p>
          <a:p>
            <a:pPr marL="0" indent="0" algn="l">
              <a:buFont typeface="Arial" panose="020B0604020202020204" pitchFamily="34" charset="0"/>
              <a:buNone/>
            </a:pPr>
            <a:r>
              <a:rPr lang="en-GB" sz="1200">
                <a:solidFill>
                  <a:srgbClr val="161616"/>
                </a:solidFill>
                <a:latin typeface="Segoe UI" panose="020B0502040204020203" pitchFamily="34" charset="0"/>
              </a:rPr>
              <a:t>A well written plugin is powerful, but a poorly written one  can cause significant impact on the </a:t>
            </a:r>
            <a:r>
              <a:rPr lang="en-GB" sz="1200" err="1">
                <a:solidFill>
                  <a:srgbClr val="161616"/>
                </a:solidFill>
                <a:latin typeface="Segoe UI" panose="020B0502040204020203" pitchFamily="34" charset="0"/>
              </a:rPr>
              <a:t>performcne</a:t>
            </a:r>
            <a:r>
              <a:rPr lang="en-GB" sz="1200">
                <a:solidFill>
                  <a:srgbClr val="161616"/>
                </a:solidFill>
                <a:latin typeface="Segoe UI" panose="020B0502040204020203" pitchFamily="34" charset="0"/>
              </a:rPr>
              <a:t> of the data processing pipeline. </a:t>
            </a:r>
            <a:r>
              <a:rPr lang="en-GB" b="0" i="0">
                <a:solidFill>
                  <a:srgbClr val="161616"/>
                </a:solidFill>
                <a:effectLst/>
                <a:latin typeface="Segoe UI" panose="020B0502040204020203" pitchFamily="34" charset="0"/>
              </a:rPr>
              <a:t>The great power of plug-ins needs to be applied with some restraint and consideration for the impact it has on the system as a whole. And there are alternatives Power Automate, webhooks or integration with Azure services which we will explore next.</a:t>
            </a:r>
          </a:p>
          <a:p>
            <a:pPr marL="0" indent="0" algn="l">
              <a:buFont typeface="Arial" panose="020B0604020202020204" pitchFamily="34" charset="0"/>
              <a:buNone/>
            </a:pPr>
            <a:endParaRPr lang="en-GB" b="0" i="0">
              <a:solidFill>
                <a:srgbClr val="161616"/>
              </a:solidFill>
              <a:effectLst/>
              <a:latin typeface="Segoe UI" panose="020B0502040204020203" pitchFamily="34" charset="0"/>
            </a:endParaRPr>
          </a:p>
          <a:p>
            <a:pPr marL="0" indent="0" algn="l">
              <a:buFont typeface="Arial" panose="020B0604020202020204" pitchFamily="34" charset="0"/>
              <a:buNone/>
            </a:pPr>
            <a:r>
              <a:rPr lang="en-GB" sz="1200">
                <a:solidFill>
                  <a:srgbClr val="161616"/>
                </a:solidFill>
                <a:latin typeface="Segoe UI" panose="020B0502040204020203" pitchFamily="34" charset="0"/>
              </a:rPr>
              <a:t>===================================================================================</a:t>
            </a:r>
          </a:p>
          <a:p>
            <a:pPr marL="285750" indent="-285750">
              <a:buFont typeface="Arial" panose="020B0604020202020204" pitchFamily="34" charset="0"/>
              <a:buChar char="•"/>
            </a:pPr>
            <a:r>
              <a:rPr lang="en-GB" sz="1200"/>
              <a:t>Consider alternatives such as </a:t>
            </a:r>
            <a:r>
              <a:rPr lang="en-US" sz="1200"/>
              <a:t>Webhook (low-code) to external APIs, plug-in to Azure Service Bus then poll or trigger like Azure Event Grid for web service</a:t>
            </a:r>
          </a:p>
          <a:p>
            <a:pPr marL="285750" indent="-285750">
              <a:buFont typeface="Arial" panose="020B0604020202020204" pitchFamily="34" charset="0"/>
              <a:buChar char="•"/>
            </a:pPr>
            <a:r>
              <a:rPr lang="en-US" sz="1200"/>
              <a:t>Plugin calls Business Event Custom API with Power Automate flow subscriber.  Within flow, you can use call web service (http trigger) or use custom connector.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i="0">
                <a:solidFill>
                  <a:srgbClr val="161616"/>
                </a:solidFill>
                <a:effectLst/>
                <a:latin typeface="Segoe UI" panose="020B0502040204020203" pitchFamily="34" charset="0"/>
              </a:rPr>
              <a:t> (– the </a:t>
            </a:r>
            <a:r>
              <a:rPr lang="en-GB" b="0" i="0" err="1">
                <a:solidFill>
                  <a:srgbClr val="161616"/>
                </a:solidFill>
                <a:effectLst/>
                <a:latin typeface="Segoe UI" panose="020B0502040204020203" pitchFamily="34" charset="0"/>
              </a:rPr>
              <a:t>HttpClient</a:t>
            </a:r>
            <a:r>
              <a:rPr lang="en-GB" b="0" i="0">
                <a:solidFill>
                  <a:srgbClr val="161616"/>
                </a:solidFill>
                <a:effectLst/>
                <a:latin typeface="Segoe UI" panose="020B0502040204020203" pitchFamily="34" charset="0"/>
              </a:rPr>
              <a:t> has significant capabilities over </a:t>
            </a:r>
            <a:r>
              <a:rPr lang="en-GB" b="0" i="0" err="1">
                <a:solidFill>
                  <a:srgbClr val="161616"/>
                </a:solidFill>
                <a:effectLst/>
                <a:latin typeface="Segoe UI" panose="020B0502040204020203" pitchFamily="34" charset="0"/>
              </a:rPr>
              <a:t>WebClient</a:t>
            </a:r>
            <a:r>
              <a:rPr lang="en-GB" b="0" i="0">
                <a:solidFill>
                  <a:srgbClr val="161616"/>
                </a:solidFill>
                <a:effectLst/>
                <a:latin typeface="Segoe UI" panose="020B0502040204020203" pitchFamily="34" charset="0"/>
              </a:rPr>
              <a:t> Class which are not </a:t>
            </a:r>
            <a:r>
              <a:rPr lang="en-GB" b="0" i="0" err="1">
                <a:solidFill>
                  <a:srgbClr val="161616"/>
                </a:solidFill>
                <a:effectLst/>
                <a:latin typeface="Segoe UI" panose="020B0502040204020203" pitchFamily="34" charset="0"/>
              </a:rPr>
              <a:t>necessarly</a:t>
            </a:r>
            <a:r>
              <a:rPr lang="en-GB" b="0" i="0">
                <a:solidFill>
                  <a:srgbClr val="161616"/>
                </a:solidFill>
                <a:effectLst/>
                <a:latin typeface="Segoe UI" panose="020B0502040204020203" pitchFamily="34" charset="0"/>
              </a:rPr>
              <a:t> advantageous in plugins. Use the one you prefer in plugins.)</a:t>
            </a:r>
          </a:p>
          <a:p>
            <a:pPr marL="0" indent="0">
              <a:buFont typeface="Arial" panose="020B0604020202020204" pitchFamily="34" charset="0"/>
              <a:buNone/>
            </a:pPr>
            <a:endParaRPr lang="en-US" sz="1200"/>
          </a:p>
          <a:p>
            <a:pPr marL="0" indent="0" algn="l">
              <a:buFont typeface="Arial" panose="020B0604020202020204" pitchFamily="34" charset="0"/>
              <a:buNone/>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a:solidFill>
                <a:srgbClr val="161616"/>
              </a:solidFill>
              <a:effectLst/>
              <a:latin typeface="Segoe UI" panose="020B0502040204020203" pitchFamily="34" charset="0"/>
            </a:endParaRPr>
          </a:p>
          <a:p>
            <a:endParaRPr lang="en-CH"/>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FC8DA6-769D-4AD8-9CCC-06C8B66E7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24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Hello everybody and welcome to today's Dynamics 365 </a:t>
            </a:r>
            <a:r>
              <a:rPr lang="en-US" sz="1800" dirty="0" err="1">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TechTalk</a:t>
            </a: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Today's topic is </a:t>
            </a:r>
            <a:r>
              <a:rPr lang="en-US" sz="1800" b="1"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D365 and Dataverse - Integration Overview</a:t>
            </a: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My name is Ali Adamu  and I will be your moderator today.</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900"/>
              </a:spcAft>
            </a:pPr>
            <a:r>
              <a:rPr lang="en-US" sz="1800" b="1"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Confidentiality statement</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We are broadcasting this session through Teams Live Event.</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This session is being recorded on behalf of the Microsoft Corporation.</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When you join this event, your name and e-mail address may be viewable by session organizers. By joining you're agreeing to this experience. If you do not consent to be a part of a recorded session, please disconnect your line.​</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The recording will be made available in the </a:t>
            </a:r>
            <a:r>
              <a:rPr lang="en-US" sz="1800" dirty="0" err="1">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TechTalks</a:t>
            </a: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Community Dynamics page within 5 business days.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b="1"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900"/>
              </a:spcAft>
            </a:pPr>
            <a:r>
              <a:rPr lang="en-US" sz="1800" b="1"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Encourage Q&amp;A</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If you have questions for presenters or need support, please use the Q&amp;A panel located on the right side of your screen. If you wish your name not to be visible to organizers or session participants, please post your questions anonymously. Our presenters will be responding to your questions throughout the session and in a live segment at the end of the presentation.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b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b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Thank you for your patience during these announcements.</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900"/>
              </a:spcAft>
            </a:pPr>
            <a:r>
              <a:rPr lang="en-US" sz="1800" b="1"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Presenters Introduction</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Presenting for us today from Microsoft we have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Corina Balan, Sr. Solution Architect in the FastTrack team</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Michele Mazzucco, Sr. Solution Architect in the FastTrack team</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242424"/>
                </a:solidFill>
                <a:effectLst/>
                <a:latin typeface="Segoe UI" panose="020B0502040204020203" pitchFamily="34" charset="0"/>
                <a:ea typeface="Times New Roman" panose="02020603050405020304" pitchFamily="18" charset="0"/>
                <a:cs typeface="Arial" panose="020B0604020202020204" pitchFamily="34" charset="0"/>
              </a:rPr>
              <a:t>Michele over to you to get us started </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FC8DA6-769D-4AD8-9CCC-06C8B66E7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04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part one we gave an overview of the different endpoints and tools offered by Power Platform, our business applications and Azure.</a:t>
            </a:r>
          </a:p>
          <a:p>
            <a:endParaRPr lang="en-US"/>
          </a:p>
          <a:p>
            <a:r>
              <a:rPr lang="en-US" b="1"/>
              <a:t>[CLICK]</a:t>
            </a:r>
            <a:r>
              <a:rPr lang="en-US"/>
              <a:t> Today we focus on the endpoints and methods that are relevant for Dataverse specifically, and the Azure components that can be used to build Dataverse integrations.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5:15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15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think about bringing data into Dataverse, there are different approaches we can evaluate.</a:t>
            </a:r>
          </a:p>
          <a:p>
            <a:endParaRPr lang="en-US"/>
          </a:p>
          <a:p>
            <a:r>
              <a:rPr lang="en-US" b="1"/>
              <a:t>[CLICK]</a:t>
            </a:r>
            <a:r>
              <a:rPr lang="en-US"/>
              <a:t> One approach is to write code to interact directly with the Dataverse API.</a:t>
            </a:r>
          </a:p>
          <a:p>
            <a:r>
              <a:rPr lang="en-US"/>
              <a:t>When doing this, we have 2 options:</a:t>
            </a:r>
          </a:p>
          <a:p>
            <a:pPr marL="171450" indent="-171450">
              <a:buFont typeface="Arial" panose="020B0604020202020204" pitchFamily="34" charset="0"/>
              <a:buChar char="•"/>
            </a:pPr>
            <a:r>
              <a:rPr lang="en-US"/>
              <a:t>the Organization Service, which defines all the operations supported by the platform as messages, and is accessible from .NET code through the provided SDK</a:t>
            </a:r>
          </a:p>
          <a:p>
            <a:pPr marL="171450" indent="-171450">
              <a:buFont typeface="Arial" panose="020B0604020202020204" pitchFamily="34" charset="0"/>
              <a:buChar char="•"/>
            </a:pPr>
            <a:r>
              <a:rPr lang="en-US"/>
              <a:t>the </a:t>
            </a:r>
            <a:r>
              <a:rPr lang="en-US" err="1"/>
              <a:t>WebAPI</a:t>
            </a:r>
            <a:r>
              <a:rPr lang="en-US"/>
              <a:t>, which exposes the same operations as a RESTful service, and can be consumed via HTTP methods, leveraging OData to define functions and actions</a:t>
            </a:r>
          </a:p>
          <a:p>
            <a:pPr marL="0" indent="0">
              <a:buFont typeface="Arial" panose="020B0604020202020204" pitchFamily="34" charset="0"/>
              <a:buNone/>
            </a:pPr>
            <a:endParaRPr lang="en-US"/>
          </a:p>
          <a:p>
            <a:pPr marL="0" indent="0">
              <a:buFont typeface="Arial" panose="020B0604020202020204" pitchFamily="34" charset="0"/>
              <a:buNone/>
            </a:pPr>
            <a:r>
              <a:rPr lang="en-US" b="1"/>
              <a:t>[CLICK] </a:t>
            </a:r>
            <a:r>
              <a:rPr lang="en-US"/>
              <a:t>Another possibility is to implement your integrations by using components in Power Platform and Azure that rely on connectors to interact with Dataverse.</a:t>
            </a:r>
          </a:p>
          <a:p>
            <a:pPr marL="0" indent="0">
              <a:buFont typeface="Arial" panose="020B0604020202020204" pitchFamily="34" charset="0"/>
              <a:buNone/>
            </a:pPr>
            <a:r>
              <a:rPr lang="en-US"/>
              <a:t>This allows for a low-code/no-code approach, and again you have multiple options, for example:</a:t>
            </a:r>
          </a:p>
          <a:p>
            <a:pPr marL="171450" indent="-171450">
              <a:buFont typeface="Arial" panose="020B0604020202020204" pitchFamily="34" charset="0"/>
              <a:buChar char="•"/>
            </a:pPr>
            <a:r>
              <a:rPr lang="en-US"/>
              <a:t>Power Automate, which is a SaaS component, has a wide set of prebuilt connectors, and can be included as a component in solutions</a:t>
            </a:r>
          </a:p>
          <a:p>
            <a:pPr marL="171450" indent="-171450">
              <a:buFont typeface="Arial" panose="020B0604020202020204" pitchFamily="34" charset="0"/>
              <a:buChar char="•"/>
            </a:pPr>
            <a:r>
              <a:rPr lang="en-US"/>
              <a:t>Logic Apps, which offers similar flows capabilities in a PaaS mode, allows pro development through code editing, and is deployed as an Azure resource</a:t>
            </a:r>
          </a:p>
          <a:p>
            <a:pPr marL="171450" indent="-171450">
              <a:buFont typeface="Arial" panose="020B0604020202020204" pitchFamily="34" charset="0"/>
              <a:buChar char="•"/>
            </a:pPr>
            <a:r>
              <a:rPr lang="en-US"/>
              <a:t>Data Factory, which is meant for complex ETL and data integrations, especially with large amount of data</a:t>
            </a:r>
          </a:p>
          <a:p>
            <a:pPr marL="0" indent="0">
              <a:buFont typeface="Arial" panose="020B0604020202020204" pitchFamily="34" charset="0"/>
              <a:buNone/>
            </a:pPr>
            <a:endParaRPr lang="en-US"/>
          </a:p>
          <a:p>
            <a:pPr marL="0" indent="0">
              <a:buFont typeface="Arial" panose="020B0604020202020204" pitchFamily="34" charset="0"/>
              <a:buNone/>
            </a:pPr>
            <a:r>
              <a:rPr lang="en-US" b="1"/>
              <a:t>[CLICK]</a:t>
            </a:r>
            <a:r>
              <a:rPr lang="en-US"/>
              <a:t> integrating external data in your Power Apps, or Dynamics 365 business applications, doesn’t mean necessarily that data must be physically imported in Dataverse.</a:t>
            </a:r>
          </a:p>
          <a:p>
            <a:pPr marL="0" indent="0">
              <a:buFont typeface="Arial" panose="020B0604020202020204" pitchFamily="34" charset="0"/>
              <a:buNone/>
            </a:pPr>
            <a:r>
              <a:rPr lang="en-US"/>
              <a:t>You can evaluate to embed real-time data from external sources in your UI, for example:</a:t>
            </a:r>
          </a:p>
          <a:p>
            <a:pPr marL="171450" indent="-171450">
              <a:buFont typeface="Arial" panose="020B0604020202020204" pitchFamily="34" charset="0"/>
              <a:buChar char="•"/>
            </a:pPr>
            <a:r>
              <a:rPr lang="en-US"/>
              <a:t>Leverage Virtual Tables, that allow you to expose external data in any model driven app</a:t>
            </a:r>
          </a:p>
          <a:p>
            <a:pPr marL="171450" indent="-171450">
              <a:buFont typeface="Arial" panose="020B0604020202020204" pitchFamily="34" charset="0"/>
              <a:buChar char="•"/>
            </a:pPr>
            <a:r>
              <a:rPr lang="en-US"/>
              <a:t>Implement custom controls or custom pages, that would offer a specialized UI to query external data</a:t>
            </a:r>
          </a:p>
          <a:p>
            <a:pPr marL="171450" indent="-171450">
              <a:buFont typeface="Arial" panose="020B0604020202020204" pitchFamily="34" charset="0"/>
              <a:buChar char="•"/>
            </a:pPr>
            <a:r>
              <a:rPr lang="en-US"/>
              <a:t>And of course, the reporting option, especially with Power BI that can be embedded into your application forms to aggregate data from external sources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FC8DA6-769D-4AD8-9CCC-06C8B66E7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36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 Dataverse o</a:t>
            </a:r>
            <a:r>
              <a:rPr lang="en-GB" sz="1200" b="0" i="0" err="1">
                <a:solidFill>
                  <a:srgbClr val="161616"/>
                </a:solidFill>
                <a:effectLst/>
                <a:latin typeface="Segoe UI" panose="020B0502040204020203" pitchFamily="34" charset="0"/>
              </a:rPr>
              <a:t>utbound</a:t>
            </a:r>
            <a:r>
              <a:rPr lang="en-GB" sz="1200" b="0" i="0">
                <a:solidFill>
                  <a:srgbClr val="161616"/>
                </a:solidFill>
                <a:effectLst/>
                <a:latin typeface="Segoe UI" panose="020B0502040204020203" pitchFamily="34" charset="0"/>
              </a:rPr>
              <a:t> data integration takes data from Dataverse and makes it available to other systems.</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61616"/>
                </a:solidFill>
                <a:effectLst/>
                <a:latin typeface="Segoe UI" panose="020B0502040204020203" pitchFamily="34" charset="0"/>
              </a:rPr>
              <a:t>For scenarios where an event in Dataverse needs to triggers an integration with an external system, you can consider the next endpoints and common tools : </a:t>
            </a:r>
          </a:p>
          <a:p>
            <a:pPr marL="171450" indent="-171450">
              <a:buFont typeface="Arial" panose="020B0604020202020204" pitchFamily="34" charset="0"/>
              <a:buChar char="•"/>
            </a:pPr>
            <a:r>
              <a:rPr lang="en-GB" b="0" i="0">
                <a:solidFill>
                  <a:srgbClr val="161616"/>
                </a:solidFill>
                <a:effectLst/>
                <a:latin typeface="Segoe UI" panose="020B0502040204020203" pitchFamily="34" charset="0"/>
              </a:rPr>
              <a:t>plugins  calling external web services, or posting runtime context to Azure services such as Service Bus, Event Hub, </a:t>
            </a:r>
          </a:p>
          <a:p>
            <a:pPr marL="171450" indent="-171450">
              <a:buFont typeface="Arial" panose="020B0604020202020204" pitchFamily="34" charset="0"/>
              <a:buChar char="•"/>
            </a:pPr>
            <a:r>
              <a:rPr lang="en-GB" b="0" i="0">
                <a:solidFill>
                  <a:srgbClr val="161616"/>
                </a:solidFill>
                <a:effectLst/>
                <a:latin typeface="Segoe UI" panose="020B0502040204020203" pitchFamily="34" charset="0"/>
              </a:rPr>
              <a:t>webhooks posting the runtime context to external web services,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a:solidFill>
                  <a:srgbClr val="161616"/>
                </a:solidFill>
                <a:effectLst/>
                <a:latin typeface="Segoe UI" panose="020B0502040204020203" pitchFamily="34" charset="0"/>
              </a:rPr>
              <a:t>and the most recent feature, Dataverse Business events for asynchronous process integration.</a:t>
            </a:r>
          </a:p>
          <a:p>
            <a:pPr marL="171450" indent="-171450">
              <a:buFont typeface="Arial" panose="020B0604020202020204" pitchFamily="34" charset="0"/>
              <a:buChar char="•"/>
            </a:pPr>
            <a:r>
              <a:rPr lang="en-GB" b="0" i="0">
                <a:solidFill>
                  <a:srgbClr val="161616"/>
                </a:solidFill>
                <a:effectLst/>
                <a:latin typeface="Segoe UI" panose="020B0502040204020203" pitchFamily="34" charset="0"/>
              </a:rPr>
              <a:t>Then For automation, scheduling and also event based integration, tools such as Power Automate, Logic Apps can be triggered </a:t>
            </a:r>
            <a:r>
              <a:rPr lang="en-US" sz="1200" b="0" i="0" kern="1200">
                <a:solidFill>
                  <a:srgbClr val="000000"/>
                </a:solidFill>
                <a:effectLst/>
                <a:latin typeface="Segoe UI"/>
                <a:ea typeface="+mn-ea"/>
                <a:cs typeface="+mn-cs"/>
              </a:rPr>
              <a:t>by create, update, delete operations via Dataverse connector. With Power Automate and Logic Apps you can easily integrate with the connectors ecosystem with more than 1000 prebuilt connectors and have the option to create custom connectors to break down data barriers.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rgbClr val="000000"/>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rgbClr val="000000"/>
                </a:solidFill>
                <a:effectLst/>
                <a:latin typeface="Segoe UI"/>
                <a:ea typeface="+mn-ea"/>
                <a:cs typeface="+mn-cs"/>
              </a:rPr>
              <a:t>Click</a:t>
            </a:r>
            <a:r>
              <a:rPr lang="en-US" sz="1200" b="0" i="0" kern="1200">
                <a:solidFill>
                  <a:srgbClr val="000000"/>
                </a:solidFill>
                <a:effectLst/>
                <a:latin typeface="Segoe UI"/>
                <a:ea typeface="+mn-ea"/>
                <a:cs typeface="+mn-cs"/>
              </a:rPr>
              <a:t> -&gt; </a:t>
            </a:r>
            <a:r>
              <a:rPr lang="en-US" b="0" i="0">
                <a:solidFill>
                  <a:srgbClr val="161616"/>
                </a:solidFill>
                <a:effectLst/>
                <a:latin typeface="Segoe UI" panose="020B0502040204020203" pitchFamily="34" charset="0"/>
              </a:rPr>
              <a:t>For continuous export of data and metadata from Dataverse, we will discuss Azure Synapse Link for Dataverse Service. </a:t>
            </a:r>
            <a:r>
              <a:rPr lang="en-GB" b="0" i="0">
                <a:solidFill>
                  <a:srgbClr val="161616"/>
                </a:solidFill>
                <a:effectLst/>
                <a:latin typeface="Segoe UI" panose="020B0502040204020203" pitchFamily="34" charset="0"/>
              </a:rPr>
              <a:t>The main use case for Azure Synapse Link for Dataverse is to run analytics, business intelligence and machine learning scenarios on your data. We have seen customers successfully using the exported data from Azure Data Lake Storage for mainly batch data integrations scenarios when the Synapse Link SLAs or latency were sufficient.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61616"/>
                </a:solidFill>
                <a:effectLst/>
                <a:latin typeface="Segoe UI" panose="020B0502040204020203" pitchFamily="34" charset="0"/>
              </a:rPr>
              <a:t>Azure Synapse Link service uses the change tracking feature of Dataverse. Change tracking provides a way for you to keep the data synchronized in an efficient manner by detecting what data has changed since the data last synchronized. When you are retrieving data with change tracking, a set of delta changes is returned by Dataverse.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61616"/>
                </a:solidFill>
                <a:effectLst/>
                <a:latin typeface="Segoe UI" panose="020B0502040204020203" pitchFamily="34" charset="0"/>
              </a:rPr>
              <a:t>====================================================================================</a:t>
            </a:r>
          </a:p>
          <a:p>
            <a:endParaRPr lang="en-CH"/>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FC8DA6-769D-4AD8-9CCC-06C8B66E7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053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51267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20679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86441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1697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61430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11774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649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1190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13641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9397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85726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99875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64060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563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17846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132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8207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993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34286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310157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16992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641092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082259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61832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099717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6711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20799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98654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348147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86515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40602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1123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862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49216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728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0676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9941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5438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5549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881466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20034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647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408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235072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2532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08817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1383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16432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3499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33240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55468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91621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634859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251718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066984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416752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975133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6060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512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7654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71111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354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27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7817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804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5248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809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17307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6437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7322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338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94210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10482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46617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slideLayout" Target="../slideLayouts/slideLayout146.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theme" Target="../theme/theme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6" Type="http://schemas.openxmlformats.org/officeDocument/2006/relationships/image" Target="../media/image1.emf"/><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07586412"/>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 id="2147485244" r:id="rId14"/>
    <p:sldLayoutId id="2147485245" r:id="rId15"/>
    <p:sldLayoutId id="2147485246" r:id="rId16"/>
    <p:sldLayoutId id="2147485247" r:id="rId17"/>
    <p:sldLayoutId id="2147485248" r:id="rId18"/>
    <p:sldLayoutId id="2147485249" r:id="rId19"/>
    <p:sldLayoutId id="2147485250" r:id="rId20"/>
    <p:sldLayoutId id="2147485251" r:id="rId21"/>
    <p:sldLayoutId id="2147485252" r:id="rId22"/>
    <p:sldLayoutId id="2147485253" r:id="rId23"/>
    <p:sldLayoutId id="2147485254" r:id="rId24"/>
    <p:sldLayoutId id="2147485255" r:id="rId25"/>
    <p:sldLayoutId id="2147485256" r:id="rId26"/>
    <p:sldLayoutId id="2147485257" r:id="rId27"/>
    <p:sldLayoutId id="2147485258" r:id="rId28"/>
    <p:sldLayoutId id="2147485259" r:id="rId29"/>
    <p:sldLayoutId id="2147485260" r:id="rId30"/>
    <p:sldLayoutId id="2147485261" r:id="rId31"/>
    <p:sldLayoutId id="2147485262" r:id="rId32"/>
    <p:sldLayoutId id="2147485263" r:id="rId33"/>
    <p:sldLayoutId id="2147485264" r:id="rId34"/>
    <p:sldLayoutId id="2147485265" r:id="rId35"/>
    <p:sldLayoutId id="2147485266" r:id="rId36"/>
    <p:sldLayoutId id="2147485267" r:id="rId37"/>
    <p:sldLayoutId id="2147485268" r:id="rId38"/>
    <p:sldLayoutId id="2147485269" r:id="rId39"/>
    <p:sldLayoutId id="2147485270" r:id="rId40"/>
    <p:sldLayoutId id="2147485271" r:id="rId41"/>
    <p:sldLayoutId id="2147485272" r:id="rId42"/>
    <p:sldLayoutId id="2147485273" r:id="rId43"/>
    <p:sldLayoutId id="2147485274" r:id="rId44"/>
    <p:sldLayoutId id="2147485275" r:id="rId45"/>
    <p:sldLayoutId id="2147485276" r:id="rId46"/>
    <p:sldLayoutId id="2147485277" r:id="rId47"/>
    <p:sldLayoutId id="2147485278" r:id="rId48"/>
    <p:sldLayoutId id="2147485279" r:id="rId49"/>
    <p:sldLayoutId id="2147485280" r:id="rId50"/>
    <p:sldLayoutId id="2147485281" r:id="rId51"/>
    <p:sldLayoutId id="2147485282" r:id="rId52"/>
    <p:sldLayoutId id="2147485283" r:id="rId53"/>
    <p:sldLayoutId id="2147485284" r:id="rId54"/>
    <p:sldLayoutId id="2147485285" r:id="rId55"/>
    <p:sldLayoutId id="2147485286" r:id="rId56"/>
    <p:sldLayoutId id="2147485287" r:id="rId57"/>
    <p:sldLayoutId id="2147485288" r:id="rId58"/>
    <p:sldLayoutId id="2147485289" r:id="rId59"/>
    <p:sldLayoutId id="2147485290" r:id="rId60"/>
    <p:sldLayoutId id="2147485291" r:id="rId61"/>
    <p:sldLayoutId id="2147485292" r:id="rId62"/>
    <p:sldLayoutId id="2147485293" r:id="rId63"/>
    <p:sldLayoutId id="2147485294" r:id="rId64"/>
    <p:sldLayoutId id="2147485295" r:id="rId65"/>
    <p:sldLayoutId id="2147485296" r:id="rId66"/>
    <p:sldLayoutId id="2147485297" r:id="rId67"/>
    <p:sldLayoutId id="2147485298" r:id="rId68"/>
    <p:sldLayoutId id="2147485299" r:id="rId69"/>
    <p:sldLayoutId id="2147485300" r:id="rId70"/>
    <p:sldLayoutId id="2147485301" r:id="rId71"/>
    <p:sldLayoutId id="2147485302" r:id="rId72"/>
    <p:sldLayoutId id="2147485303" r:id="rId73"/>
    <p:sldLayoutId id="2147485304"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notesSlide" Target="../notesSlides/notesSlide4.xml"/><Relationship Id="rId16" Type="http://schemas.openxmlformats.org/officeDocument/2006/relationships/image" Target="../media/image52.svg"/><Relationship Id="rId20" Type="http://schemas.openxmlformats.org/officeDocument/2006/relationships/image" Target="../media/image56.svg"/><Relationship Id="rId1" Type="http://schemas.openxmlformats.org/officeDocument/2006/relationships/slideLayout" Target="../slideLayouts/slideLayout86.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5E57A80-65A3-E590-8335-84E843B962A3}"/>
              </a:ext>
            </a:extLst>
          </p:cNvPr>
          <p:cNvGraphicFramePr/>
          <p:nvPr>
            <p:extLst>
              <p:ext uri="{D42A27DB-BD31-4B8C-83A1-F6EECF244321}">
                <p14:modId xmlns:p14="http://schemas.microsoft.com/office/powerpoint/2010/main" val="359505209"/>
              </p:ext>
            </p:extLst>
          </p:nvPr>
        </p:nvGraphicFramePr>
        <p:xfrm>
          <a:off x="2031999" y="719667"/>
          <a:ext cx="8734121" cy="419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04981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4FD54D9-EF0B-7164-7343-58DD07D03002}"/>
              </a:ext>
            </a:extLst>
          </p:cNvPr>
          <p:cNvGraphicFramePr/>
          <p:nvPr>
            <p:extLst>
              <p:ext uri="{D42A27DB-BD31-4B8C-83A1-F6EECF244321}">
                <p14:modId xmlns:p14="http://schemas.microsoft.com/office/powerpoint/2010/main" val="166497942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3287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244F6-0A7E-DA73-BF9A-67730427A2D6}"/>
            </a:ext>
          </a:extLst>
        </p:cNvPr>
        <p:cNvGrpSpPr/>
        <p:nvPr/>
      </p:nvGrpSpPr>
      <p:grpSpPr>
        <a:xfrm>
          <a:off x="0" y="0"/>
          <a:ext cx="0" cy="0"/>
          <a:chOff x="0" y="0"/>
          <a:chExt cx="0" cy="0"/>
        </a:xfrm>
      </p:grpSpPr>
      <p:sp>
        <p:nvSpPr>
          <p:cNvPr id="11" name="Rectangle: Diagonal Corners Rounded 10">
            <a:extLst>
              <a:ext uri="{FF2B5EF4-FFF2-40B4-BE49-F238E27FC236}">
                <a16:creationId xmlns:a16="http://schemas.microsoft.com/office/drawing/2014/main" id="{9C59E28D-0789-13C9-FCE9-21556B30029C}"/>
              </a:ext>
            </a:extLst>
          </p:cNvPr>
          <p:cNvSpPr/>
          <p:nvPr/>
        </p:nvSpPr>
        <p:spPr bwMode="auto">
          <a:xfrm>
            <a:off x="1621465" y="1541145"/>
            <a:ext cx="8431619" cy="870271"/>
          </a:xfrm>
          <a:prstGeom prst="round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8" name="Picture 4" descr="Microsoft Finance and Operations (Dynamics 365) - Apps on Google Play">
            <a:extLst>
              <a:ext uri="{FF2B5EF4-FFF2-40B4-BE49-F238E27FC236}">
                <a16:creationId xmlns:a16="http://schemas.microsoft.com/office/drawing/2014/main" id="{DA859303-F458-69DF-FB6F-08635F02F20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099" r="28241" b="12632"/>
          <a:stretch/>
        </p:blipFill>
        <p:spPr bwMode="auto">
          <a:xfrm>
            <a:off x="3707972" y="2514884"/>
            <a:ext cx="511714" cy="5117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3" name="Table 83">
            <a:extLst>
              <a:ext uri="{FF2B5EF4-FFF2-40B4-BE49-F238E27FC236}">
                <a16:creationId xmlns:a16="http://schemas.microsoft.com/office/drawing/2014/main" id="{B03F951E-8514-A6D9-26F2-E8C2F82966BA}"/>
              </a:ext>
            </a:extLst>
          </p:cNvPr>
          <p:cNvGraphicFramePr>
            <a:graphicFrameLocks noGrp="1"/>
          </p:cNvGraphicFramePr>
          <p:nvPr/>
        </p:nvGraphicFramePr>
        <p:xfrm>
          <a:off x="8413695" y="6171296"/>
          <a:ext cx="1526406" cy="577974"/>
        </p:xfrm>
        <a:graphic>
          <a:graphicData uri="http://schemas.openxmlformats.org/drawingml/2006/table">
            <a:tbl>
              <a:tblPr firstRow="1" bandRow="1">
                <a:tableStyleId>{E8B1032C-EA38-4F05-BA0D-38AFFFC7BED3}</a:tableStyleId>
              </a:tblPr>
              <a:tblGrid>
                <a:gridCol w="396253">
                  <a:extLst>
                    <a:ext uri="{9D8B030D-6E8A-4147-A177-3AD203B41FA5}">
                      <a16:colId xmlns:a16="http://schemas.microsoft.com/office/drawing/2014/main" val="2017166614"/>
                    </a:ext>
                  </a:extLst>
                </a:gridCol>
                <a:gridCol w="1130153">
                  <a:extLst>
                    <a:ext uri="{9D8B030D-6E8A-4147-A177-3AD203B41FA5}">
                      <a16:colId xmlns:a16="http://schemas.microsoft.com/office/drawing/2014/main" val="2028318280"/>
                    </a:ext>
                  </a:extLst>
                </a:gridCol>
              </a:tblGrid>
              <a:tr h="288987">
                <a:tc>
                  <a:txBody>
                    <a:bodyPr/>
                    <a:lstStyle/>
                    <a:p>
                      <a:endParaRPr lang="en-US" sz="900"/>
                    </a:p>
                  </a:txBody>
                  <a:tcPr/>
                </a:tc>
                <a:tc>
                  <a:txBody>
                    <a:bodyPr/>
                    <a:lstStyle/>
                    <a:p>
                      <a:endParaRPr lang="en-US" sz="900"/>
                    </a:p>
                  </a:txBody>
                  <a:tcPr/>
                </a:tc>
                <a:extLst>
                  <a:ext uri="{0D108BD9-81ED-4DB2-BD59-A6C34878D82A}">
                    <a16:rowId xmlns:a16="http://schemas.microsoft.com/office/drawing/2014/main" val="3686825254"/>
                  </a:ext>
                </a:extLst>
              </a:tr>
              <a:tr h="288987">
                <a:tc>
                  <a:txBody>
                    <a:bodyPr/>
                    <a:lstStyle/>
                    <a:p>
                      <a:endParaRPr lang="en-US" sz="900"/>
                    </a:p>
                  </a:txBody>
                  <a:tcPr/>
                </a:tc>
                <a:tc>
                  <a:txBody>
                    <a:bodyPr/>
                    <a:lstStyle/>
                    <a:p>
                      <a:endParaRPr lang="en-US" sz="900" dirty="0"/>
                    </a:p>
                  </a:txBody>
                  <a:tcPr/>
                </a:tc>
                <a:extLst>
                  <a:ext uri="{0D108BD9-81ED-4DB2-BD59-A6C34878D82A}">
                    <a16:rowId xmlns:a16="http://schemas.microsoft.com/office/drawing/2014/main" val="1362818257"/>
                  </a:ext>
                </a:extLst>
              </a:tr>
            </a:tbl>
          </a:graphicData>
        </a:graphic>
      </p:graphicFrame>
      <p:sp>
        <p:nvSpPr>
          <p:cNvPr id="2" name="Title 1">
            <a:extLst>
              <a:ext uri="{FF2B5EF4-FFF2-40B4-BE49-F238E27FC236}">
                <a16:creationId xmlns:a16="http://schemas.microsoft.com/office/drawing/2014/main" id="{C4F43D15-30DF-71EA-1CFE-D68A2203C927}"/>
              </a:ext>
            </a:extLst>
          </p:cNvPr>
          <p:cNvSpPr>
            <a:spLocks noGrp="1"/>
          </p:cNvSpPr>
          <p:nvPr>
            <p:ph type="title"/>
          </p:nvPr>
        </p:nvSpPr>
        <p:spPr>
          <a:xfrm>
            <a:off x="457447" y="823037"/>
            <a:ext cx="11018520" cy="553998"/>
          </a:xfrm>
        </p:spPr>
        <p:txBody>
          <a:bodyPr/>
          <a:lstStyle/>
          <a:p>
            <a:pPr algn="ctr"/>
            <a:r>
              <a:rPr lang="en-US" dirty="0"/>
              <a:t>Integration components - Overview</a:t>
            </a:r>
          </a:p>
        </p:txBody>
      </p:sp>
      <p:sp>
        <p:nvSpPr>
          <p:cNvPr id="9" name="TextBox 8">
            <a:extLst>
              <a:ext uri="{FF2B5EF4-FFF2-40B4-BE49-F238E27FC236}">
                <a16:creationId xmlns:a16="http://schemas.microsoft.com/office/drawing/2014/main" id="{3FE14C06-A733-BDAF-2A26-5C7B5DA52699}"/>
              </a:ext>
            </a:extLst>
          </p:cNvPr>
          <p:cNvSpPr txBox="1"/>
          <p:nvPr/>
        </p:nvSpPr>
        <p:spPr>
          <a:xfrm flipH="1">
            <a:off x="4083592" y="2679533"/>
            <a:ext cx="3283890"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Finance and operations apps </a:t>
            </a:r>
          </a:p>
        </p:txBody>
      </p:sp>
      <p:sp>
        <p:nvSpPr>
          <p:cNvPr id="17" name="Rectangle: Rounded Corners 16">
            <a:extLst>
              <a:ext uri="{FF2B5EF4-FFF2-40B4-BE49-F238E27FC236}">
                <a16:creationId xmlns:a16="http://schemas.microsoft.com/office/drawing/2014/main" id="{2C22D1FB-D1F1-7138-F96B-8CCB1B70E3D6}"/>
              </a:ext>
            </a:extLst>
          </p:cNvPr>
          <p:cNvSpPr/>
          <p:nvPr/>
        </p:nvSpPr>
        <p:spPr bwMode="auto">
          <a:xfrm>
            <a:off x="2151982" y="2553848"/>
            <a:ext cx="7629450" cy="3502404"/>
          </a:xfrm>
          <a:prstGeom prst="roundRect">
            <a:avLst/>
          </a:prstGeom>
          <a:noFill/>
          <a:ln w="38100">
            <a:solidFill>
              <a:schemeClr val="accent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FD6FAAA1-E21C-5F04-021E-5C1810EEBDCA}"/>
              </a:ext>
            </a:extLst>
          </p:cNvPr>
          <p:cNvSpPr/>
          <p:nvPr/>
        </p:nvSpPr>
        <p:spPr bwMode="auto">
          <a:xfrm>
            <a:off x="7740567" y="3467788"/>
            <a:ext cx="1756529" cy="742988"/>
          </a:xfrm>
          <a:prstGeom prst="roundRect">
            <a:avLst/>
          </a:prstGeom>
          <a:solidFill>
            <a:schemeClr val="tx2">
              <a:lumMod val="20000"/>
              <a:lumOff val="80000"/>
            </a:schemeClr>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Business Events</a:t>
            </a:r>
          </a:p>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Data Events</a:t>
            </a:r>
          </a:p>
        </p:txBody>
      </p:sp>
      <p:sp>
        <p:nvSpPr>
          <p:cNvPr id="25" name="Rectangle 24">
            <a:extLst>
              <a:ext uri="{FF2B5EF4-FFF2-40B4-BE49-F238E27FC236}">
                <a16:creationId xmlns:a16="http://schemas.microsoft.com/office/drawing/2014/main" id="{369B880D-48AC-65EC-563D-39DE90016FD6}"/>
              </a:ext>
            </a:extLst>
          </p:cNvPr>
          <p:cNvSpPr/>
          <p:nvPr/>
        </p:nvSpPr>
        <p:spPr bwMode="auto">
          <a:xfrm>
            <a:off x="3707973" y="3965577"/>
            <a:ext cx="1667558" cy="7556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Data Management </a:t>
            </a:r>
          </a:p>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Framework</a:t>
            </a:r>
          </a:p>
        </p:txBody>
      </p:sp>
      <p:sp>
        <p:nvSpPr>
          <p:cNvPr id="26" name="Rectangle 25">
            <a:extLst>
              <a:ext uri="{FF2B5EF4-FFF2-40B4-BE49-F238E27FC236}">
                <a16:creationId xmlns:a16="http://schemas.microsoft.com/office/drawing/2014/main" id="{70EF1AD8-498A-0C72-5048-8C88C8E5A778}"/>
              </a:ext>
            </a:extLst>
          </p:cNvPr>
          <p:cNvSpPr/>
          <p:nvPr/>
        </p:nvSpPr>
        <p:spPr bwMode="auto">
          <a:xfrm>
            <a:off x="5412389" y="3965577"/>
            <a:ext cx="1667558" cy="755667"/>
          </a:xfrm>
          <a:prstGeom prst="rect">
            <a:avLst/>
          </a:prstGeom>
          <a:solidFill>
            <a:schemeClr val="accent4"/>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OData</a:t>
            </a:r>
          </a:p>
        </p:txBody>
      </p:sp>
      <p:sp>
        <p:nvSpPr>
          <p:cNvPr id="29" name="Rectangle: Rounded Corners 28">
            <a:extLst>
              <a:ext uri="{FF2B5EF4-FFF2-40B4-BE49-F238E27FC236}">
                <a16:creationId xmlns:a16="http://schemas.microsoft.com/office/drawing/2014/main" id="{BC5A4924-2D8E-689A-97E1-1E5597D4636E}"/>
              </a:ext>
            </a:extLst>
          </p:cNvPr>
          <p:cNvSpPr/>
          <p:nvPr/>
        </p:nvSpPr>
        <p:spPr bwMode="auto">
          <a:xfrm>
            <a:off x="5412389" y="5055450"/>
            <a:ext cx="1647798" cy="758952"/>
          </a:xfrm>
          <a:prstGeom prst="roundRect">
            <a:avLst/>
          </a:prstGeom>
          <a:solidFill>
            <a:schemeClr val="accent4"/>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rPr>
              <a:t>Custom services</a:t>
            </a:r>
          </a:p>
        </p:txBody>
      </p:sp>
      <p:sp>
        <p:nvSpPr>
          <p:cNvPr id="32" name="Rectangle 31">
            <a:extLst>
              <a:ext uri="{FF2B5EF4-FFF2-40B4-BE49-F238E27FC236}">
                <a16:creationId xmlns:a16="http://schemas.microsoft.com/office/drawing/2014/main" id="{EE4B8021-F476-CB77-989D-59ED803383A6}"/>
              </a:ext>
            </a:extLst>
          </p:cNvPr>
          <p:cNvSpPr/>
          <p:nvPr/>
        </p:nvSpPr>
        <p:spPr bwMode="auto">
          <a:xfrm>
            <a:off x="3034130" y="6500571"/>
            <a:ext cx="1052181" cy="246451"/>
          </a:xfrm>
          <a:prstGeom prst="rect">
            <a:avLst/>
          </a:prstGeom>
          <a:solidFill>
            <a:schemeClr val="accent4"/>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Synchronous</a:t>
            </a:r>
          </a:p>
        </p:txBody>
      </p:sp>
      <p:sp>
        <p:nvSpPr>
          <p:cNvPr id="33" name="Rectangle 32">
            <a:extLst>
              <a:ext uri="{FF2B5EF4-FFF2-40B4-BE49-F238E27FC236}">
                <a16:creationId xmlns:a16="http://schemas.microsoft.com/office/drawing/2014/main" id="{F0489BD1-60B1-6F1F-C667-B0934D54D967}"/>
              </a:ext>
            </a:extLst>
          </p:cNvPr>
          <p:cNvSpPr/>
          <p:nvPr/>
        </p:nvSpPr>
        <p:spPr bwMode="auto">
          <a:xfrm>
            <a:off x="3035716" y="6196847"/>
            <a:ext cx="1050112" cy="2464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Asynchronous</a:t>
            </a:r>
          </a:p>
        </p:txBody>
      </p:sp>
      <p:sp>
        <p:nvSpPr>
          <p:cNvPr id="34" name="Rectangle: Rounded Corners 33">
            <a:extLst>
              <a:ext uri="{FF2B5EF4-FFF2-40B4-BE49-F238E27FC236}">
                <a16:creationId xmlns:a16="http://schemas.microsoft.com/office/drawing/2014/main" id="{958BD3F1-4800-BCFB-3A38-88B0569CC687}"/>
              </a:ext>
            </a:extLst>
          </p:cNvPr>
          <p:cNvSpPr/>
          <p:nvPr/>
        </p:nvSpPr>
        <p:spPr bwMode="auto">
          <a:xfrm>
            <a:off x="1899674" y="6189809"/>
            <a:ext cx="1052181" cy="246451"/>
          </a:xfrm>
          <a:prstGeom prst="roundRect">
            <a:avLst/>
          </a:prstGeom>
          <a:solidFill>
            <a:schemeClr val="tx2">
              <a:lumMod val="20000"/>
              <a:lumOff val="80000"/>
            </a:schemeClr>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rPr>
              <a:t>Near real-time</a:t>
            </a:r>
          </a:p>
        </p:txBody>
      </p:sp>
      <p:sp>
        <p:nvSpPr>
          <p:cNvPr id="36" name="Rectangle: Rounded Corners 35">
            <a:extLst>
              <a:ext uri="{FF2B5EF4-FFF2-40B4-BE49-F238E27FC236}">
                <a16:creationId xmlns:a16="http://schemas.microsoft.com/office/drawing/2014/main" id="{22AD4A5C-08CB-4B02-E4A2-01F7947DD4E9}"/>
              </a:ext>
            </a:extLst>
          </p:cNvPr>
          <p:cNvSpPr/>
          <p:nvPr/>
        </p:nvSpPr>
        <p:spPr bwMode="auto">
          <a:xfrm>
            <a:off x="7740568" y="4752649"/>
            <a:ext cx="1756530" cy="642986"/>
          </a:xfrm>
          <a:prstGeom prst="roundRect">
            <a:avLst/>
          </a:prstGeom>
          <a:solidFill>
            <a:schemeClr val="tx2">
              <a:lumMod val="20000"/>
              <a:lumOff val="80000"/>
            </a:schemeClr>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Synapse Link</a:t>
            </a:r>
          </a:p>
        </p:txBody>
      </p:sp>
      <p:sp>
        <p:nvSpPr>
          <p:cNvPr id="51" name="Rectangle: Rounded Corners 50">
            <a:extLst>
              <a:ext uri="{FF2B5EF4-FFF2-40B4-BE49-F238E27FC236}">
                <a16:creationId xmlns:a16="http://schemas.microsoft.com/office/drawing/2014/main" id="{F53BE839-9E9C-CC64-6BC3-83ADAAF12A8E}"/>
              </a:ext>
            </a:extLst>
          </p:cNvPr>
          <p:cNvSpPr/>
          <p:nvPr/>
        </p:nvSpPr>
        <p:spPr bwMode="auto">
          <a:xfrm>
            <a:off x="3707972" y="5067557"/>
            <a:ext cx="1632738" cy="758952"/>
          </a:xfrm>
          <a:prstGeom prst="roundRect">
            <a:avLst/>
          </a:prstGeom>
          <a:solidFill>
            <a:schemeClr val="accent4"/>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rPr>
              <a:t>Custom classes  </a:t>
            </a:r>
            <a:br>
              <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rPr>
            </a:br>
            <a:r>
              <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rPr>
              <a:t>External endpoints</a:t>
            </a:r>
          </a:p>
        </p:txBody>
      </p:sp>
      <p:sp>
        <p:nvSpPr>
          <p:cNvPr id="52" name="Arrow: Up 51">
            <a:extLst>
              <a:ext uri="{FF2B5EF4-FFF2-40B4-BE49-F238E27FC236}">
                <a16:creationId xmlns:a16="http://schemas.microsoft.com/office/drawing/2014/main" id="{F1A194BF-28ED-6208-EBA5-67BF69B3C866}"/>
              </a:ext>
            </a:extLst>
          </p:cNvPr>
          <p:cNvSpPr/>
          <p:nvPr/>
        </p:nvSpPr>
        <p:spPr bwMode="auto">
          <a:xfrm rot="10800000">
            <a:off x="5168281" y="4450039"/>
            <a:ext cx="150829" cy="231159"/>
          </a:xfrm>
          <a:prstGeom prst="upArrow">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Arrow: Up 52">
            <a:extLst>
              <a:ext uri="{FF2B5EF4-FFF2-40B4-BE49-F238E27FC236}">
                <a16:creationId xmlns:a16="http://schemas.microsoft.com/office/drawing/2014/main" id="{84D6C1EC-35DA-94AF-ACE1-B1B1AB1D0582}"/>
              </a:ext>
            </a:extLst>
          </p:cNvPr>
          <p:cNvSpPr/>
          <p:nvPr/>
        </p:nvSpPr>
        <p:spPr bwMode="auto">
          <a:xfrm>
            <a:off x="5168280" y="4000991"/>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Arrow: Up 53">
            <a:extLst>
              <a:ext uri="{FF2B5EF4-FFF2-40B4-BE49-F238E27FC236}">
                <a16:creationId xmlns:a16="http://schemas.microsoft.com/office/drawing/2014/main" id="{4EF5D477-5632-9009-7322-5F918159D572}"/>
              </a:ext>
            </a:extLst>
          </p:cNvPr>
          <p:cNvSpPr/>
          <p:nvPr/>
        </p:nvSpPr>
        <p:spPr bwMode="auto">
          <a:xfrm>
            <a:off x="8571259" y="6200613"/>
            <a:ext cx="150829" cy="231159"/>
          </a:xfrm>
          <a:prstGeom prst="upArrow">
            <a:avLst/>
          </a:prstGeom>
          <a:solidFill>
            <a:srgbClr val="9BF00B"/>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Up 54">
            <a:extLst>
              <a:ext uri="{FF2B5EF4-FFF2-40B4-BE49-F238E27FC236}">
                <a16:creationId xmlns:a16="http://schemas.microsoft.com/office/drawing/2014/main" id="{84797553-0799-1938-293F-3FFF11DEAF7A}"/>
              </a:ext>
            </a:extLst>
          </p:cNvPr>
          <p:cNvSpPr/>
          <p:nvPr/>
        </p:nvSpPr>
        <p:spPr bwMode="auto">
          <a:xfrm rot="10800000">
            <a:off x="8571259" y="6495013"/>
            <a:ext cx="150829" cy="231159"/>
          </a:xfrm>
          <a:prstGeom prst="upArrow">
            <a:avLst/>
          </a:prstGeom>
          <a:solidFill>
            <a:srgbClr val="D83B0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Arrow: Up 59">
            <a:extLst>
              <a:ext uri="{FF2B5EF4-FFF2-40B4-BE49-F238E27FC236}">
                <a16:creationId xmlns:a16="http://schemas.microsoft.com/office/drawing/2014/main" id="{824DFA1E-EA79-217A-75A5-FA2F9620E3E9}"/>
              </a:ext>
            </a:extLst>
          </p:cNvPr>
          <p:cNvSpPr/>
          <p:nvPr/>
        </p:nvSpPr>
        <p:spPr bwMode="auto">
          <a:xfrm>
            <a:off x="9199513" y="3577370"/>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Arrow: Up 61">
            <a:extLst>
              <a:ext uri="{FF2B5EF4-FFF2-40B4-BE49-F238E27FC236}">
                <a16:creationId xmlns:a16="http://schemas.microsoft.com/office/drawing/2014/main" id="{A457A625-B97E-5710-598D-9A203050EB40}"/>
              </a:ext>
            </a:extLst>
          </p:cNvPr>
          <p:cNvSpPr/>
          <p:nvPr/>
        </p:nvSpPr>
        <p:spPr bwMode="auto">
          <a:xfrm>
            <a:off x="9254661" y="4800171"/>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7C772A00-C387-D387-04D7-55FCDAC59C6C}"/>
              </a:ext>
            </a:extLst>
          </p:cNvPr>
          <p:cNvGrpSpPr/>
          <p:nvPr/>
        </p:nvGrpSpPr>
        <p:grpSpPr>
          <a:xfrm>
            <a:off x="4083592" y="6160045"/>
            <a:ext cx="4133229" cy="511005"/>
            <a:chOff x="4126674" y="6299066"/>
            <a:chExt cx="4133229" cy="511005"/>
          </a:xfrm>
        </p:grpSpPr>
        <p:sp>
          <p:nvSpPr>
            <p:cNvPr id="42" name="Rectangle: Top Corners Rounded 41">
              <a:extLst>
                <a:ext uri="{FF2B5EF4-FFF2-40B4-BE49-F238E27FC236}">
                  <a16:creationId xmlns:a16="http://schemas.microsoft.com/office/drawing/2014/main" id="{F72CEAA9-AD9B-4ED3-D0E5-62C8681FA03C}"/>
                </a:ext>
              </a:extLst>
            </p:cNvPr>
            <p:cNvSpPr/>
            <p:nvPr/>
          </p:nvSpPr>
          <p:spPr bwMode="auto">
            <a:xfrm rot="16200000" flipH="1">
              <a:off x="6064912" y="4605792"/>
              <a:ext cx="501717" cy="3888265"/>
            </a:xfrm>
            <a:prstGeom prst="round2SameRect">
              <a:avLst>
                <a:gd name="adj1" fmla="val 657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A1B45"/>
                </a:solidFill>
                <a:effectLst/>
                <a:uLnTx/>
                <a:uFillTx/>
                <a:latin typeface="Segoe UI Semibold"/>
                <a:ea typeface="Segoe UI" pitchFamily="34" charset="0"/>
                <a:cs typeface="Segoe UI" pitchFamily="34" charset="0"/>
              </a:endParaRPr>
            </a:p>
          </p:txBody>
        </p:sp>
        <p:sp>
          <p:nvSpPr>
            <p:cNvPr id="43" name="TextBox 42">
              <a:extLst>
                <a:ext uri="{FF2B5EF4-FFF2-40B4-BE49-F238E27FC236}">
                  <a16:creationId xmlns:a16="http://schemas.microsoft.com/office/drawing/2014/main" id="{FCF80DAB-F264-F99D-5ABB-99F36E4D4148}"/>
                </a:ext>
              </a:extLst>
            </p:cNvPr>
            <p:cNvSpPr txBox="1"/>
            <p:nvPr/>
          </p:nvSpPr>
          <p:spPr>
            <a:xfrm flipH="1">
              <a:off x="5503555" y="6641257"/>
              <a:ext cx="1812035" cy="1384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A1B45"/>
                  </a:solidFill>
                  <a:effectLst/>
                  <a:uLnTx/>
                  <a:uFillTx/>
                  <a:latin typeface="Segoe UI Semibold"/>
                  <a:ea typeface="+mn-ea"/>
                  <a:cs typeface="+mn-cs"/>
                </a:rPr>
                <a:t>RESTful services</a:t>
              </a:r>
            </a:p>
          </p:txBody>
        </p:sp>
        <p:sp>
          <p:nvSpPr>
            <p:cNvPr id="44" name="bot_3" title="Icon of two chevron brackets with two dots between them">
              <a:extLst>
                <a:ext uri="{FF2B5EF4-FFF2-40B4-BE49-F238E27FC236}">
                  <a16:creationId xmlns:a16="http://schemas.microsoft.com/office/drawing/2014/main" id="{90BB828E-66A7-C2F0-7E39-05EA28AF10EA}"/>
                </a:ext>
              </a:extLst>
            </p:cNvPr>
            <p:cNvSpPr>
              <a:spLocks noChangeAspect="1" noEditPoints="1"/>
            </p:cNvSpPr>
            <p:nvPr/>
          </p:nvSpPr>
          <p:spPr bwMode="auto">
            <a:xfrm>
              <a:off x="6210298" y="6369184"/>
              <a:ext cx="308240" cy="22116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A1B45"/>
                </a:solidFill>
                <a:effectLst/>
                <a:uLnTx/>
                <a:uFillTx/>
                <a:latin typeface="Segoe UI Semibold"/>
                <a:ea typeface="+mn-ea"/>
                <a:cs typeface="+mn-cs"/>
              </a:endParaRPr>
            </a:p>
          </p:txBody>
        </p:sp>
        <p:sp>
          <p:nvSpPr>
            <p:cNvPr id="45" name="TextBox 44">
              <a:extLst>
                <a:ext uri="{FF2B5EF4-FFF2-40B4-BE49-F238E27FC236}">
                  <a16:creationId xmlns:a16="http://schemas.microsoft.com/office/drawing/2014/main" id="{CE25D4CF-FC14-F6DF-B847-C417CC21A0CA}"/>
                </a:ext>
              </a:extLst>
            </p:cNvPr>
            <p:cNvSpPr txBox="1"/>
            <p:nvPr/>
          </p:nvSpPr>
          <p:spPr>
            <a:xfrm flipH="1">
              <a:off x="4126674" y="6619122"/>
              <a:ext cx="1688628" cy="1384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A1B45"/>
                  </a:solidFill>
                  <a:effectLst/>
                  <a:uLnTx/>
                  <a:uFillTx/>
                  <a:latin typeface="Segoe UI Semibold"/>
                  <a:ea typeface="+mn-ea"/>
                  <a:cs typeface="+mn-cs"/>
                </a:rPr>
                <a:t>Microsoft Entra ID</a:t>
              </a:r>
            </a:p>
          </p:txBody>
        </p:sp>
        <p:grpSp>
          <p:nvGrpSpPr>
            <p:cNvPr id="46" name="Group 45">
              <a:extLst>
                <a:ext uri="{FF2B5EF4-FFF2-40B4-BE49-F238E27FC236}">
                  <a16:creationId xmlns:a16="http://schemas.microsoft.com/office/drawing/2014/main" id="{7B793A01-95AC-A9F4-52A1-55E816911447}"/>
                </a:ext>
              </a:extLst>
            </p:cNvPr>
            <p:cNvGrpSpPr/>
            <p:nvPr/>
          </p:nvGrpSpPr>
          <p:grpSpPr>
            <a:xfrm>
              <a:off x="4996150" y="6374901"/>
              <a:ext cx="202359" cy="215445"/>
              <a:chOff x="-822566" y="1734863"/>
              <a:chExt cx="343544" cy="365760"/>
            </a:xfrm>
          </p:grpSpPr>
          <p:sp>
            <p:nvSpPr>
              <p:cNvPr id="47" name="Shield_EA18" title="Icon of a shield">
                <a:extLst>
                  <a:ext uri="{FF2B5EF4-FFF2-40B4-BE49-F238E27FC236}">
                    <a16:creationId xmlns:a16="http://schemas.microsoft.com/office/drawing/2014/main" id="{F55BBE95-ED68-B6EE-7B19-44C787AEF899}"/>
                  </a:ext>
                </a:extLst>
              </p:cNvPr>
              <p:cNvSpPr>
                <a:spLocks noChangeAspect="1"/>
              </p:cNvSpPr>
              <p:nvPr/>
            </p:nvSpPr>
            <p:spPr bwMode="auto">
              <a:xfrm>
                <a:off x="-822566" y="1734863"/>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A1B45"/>
                  </a:solidFill>
                  <a:effectLst/>
                  <a:uLnTx/>
                  <a:uFillTx/>
                  <a:latin typeface="Segoe UI Semibold"/>
                  <a:ea typeface="+mn-ea"/>
                  <a:cs typeface="+mn-cs"/>
                </a:endParaRPr>
              </a:p>
            </p:txBody>
          </p:sp>
          <p:sp>
            <p:nvSpPr>
              <p:cNvPr id="48" name="Lock" title="Icon of a padlock">
                <a:extLst>
                  <a:ext uri="{FF2B5EF4-FFF2-40B4-BE49-F238E27FC236}">
                    <a16:creationId xmlns:a16="http://schemas.microsoft.com/office/drawing/2014/main" id="{F0E5E8E8-40F9-3A0E-4E42-6B80FC5B701C}"/>
                  </a:ext>
                </a:extLst>
              </p:cNvPr>
              <p:cNvSpPr>
                <a:spLocks noChangeAspect="1" noEditPoints="1"/>
              </p:cNvSpPr>
              <p:nvPr/>
            </p:nvSpPr>
            <p:spPr bwMode="auto">
              <a:xfrm>
                <a:off x="-715919" y="1826722"/>
                <a:ext cx="130250" cy="18204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A1B45"/>
                  </a:solidFill>
                  <a:effectLst/>
                  <a:uLnTx/>
                  <a:uFillTx/>
                  <a:latin typeface="Segoe UI Semibold"/>
                  <a:ea typeface="+mn-ea"/>
                  <a:cs typeface="+mn-cs"/>
                </a:endParaRPr>
              </a:p>
            </p:txBody>
          </p:sp>
        </p:grpSp>
        <p:sp>
          <p:nvSpPr>
            <p:cNvPr id="49" name="Rectangle 48">
              <a:extLst>
                <a:ext uri="{FF2B5EF4-FFF2-40B4-BE49-F238E27FC236}">
                  <a16:creationId xmlns:a16="http://schemas.microsoft.com/office/drawing/2014/main" id="{25E9D0D2-8BC4-551A-F2AF-E64E57111BAA}"/>
                </a:ext>
              </a:extLst>
            </p:cNvPr>
            <p:cNvSpPr/>
            <p:nvPr/>
          </p:nvSpPr>
          <p:spPr>
            <a:xfrm flipH="1">
              <a:off x="7003842" y="6619710"/>
              <a:ext cx="1256060" cy="138499"/>
            </a:xfrm>
            <a:prstGeom prst="rect">
              <a:avLst/>
            </a:prstGeom>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A1B45"/>
                  </a:solidFill>
                  <a:effectLst/>
                  <a:uLnTx/>
                  <a:uFillTx/>
                  <a:latin typeface="Segoe UI Semibold"/>
                  <a:ea typeface="+mn-ea"/>
                  <a:cs typeface="+mn-cs"/>
                </a:rPr>
                <a:t>JSON message format </a:t>
              </a:r>
            </a:p>
          </p:txBody>
        </p:sp>
        <p:sp>
          <p:nvSpPr>
            <p:cNvPr id="50" name="Browser_2" title="Icon of a browser window with a home symbol inside">
              <a:extLst>
                <a:ext uri="{FF2B5EF4-FFF2-40B4-BE49-F238E27FC236}">
                  <a16:creationId xmlns:a16="http://schemas.microsoft.com/office/drawing/2014/main" id="{12C55551-72EE-C2D7-274D-C7550F103B6D}"/>
                </a:ext>
              </a:extLst>
            </p:cNvPr>
            <p:cNvSpPr>
              <a:spLocks noChangeAspect="1" noEditPoints="1"/>
            </p:cNvSpPr>
            <p:nvPr/>
          </p:nvSpPr>
          <p:spPr bwMode="auto">
            <a:xfrm>
              <a:off x="7530327" y="6373133"/>
              <a:ext cx="257571" cy="21897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A1B45"/>
                </a:solidFill>
                <a:effectLst/>
                <a:uLnTx/>
                <a:uFillTx/>
                <a:latin typeface="Segoe UI Semibold"/>
                <a:ea typeface="+mn-ea"/>
                <a:cs typeface="+mn-cs"/>
              </a:endParaRPr>
            </a:p>
          </p:txBody>
        </p:sp>
        <p:cxnSp>
          <p:nvCxnSpPr>
            <p:cNvPr id="76" name="Straight Connector 75">
              <a:extLst>
                <a:ext uri="{FF2B5EF4-FFF2-40B4-BE49-F238E27FC236}">
                  <a16:creationId xmlns:a16="http://schemas.microsoft.com/office/drawing/2014/main" id="{A1059D84-47A3-CEC3-21F1-0087C45860E1}"/>
                </a:ext>
              </a:extLst>
            </p:cNvPr>
            <p:cNvCxnSpPr>
              <a:cxnSpLocks/>
            </p:cNvCxnSpPr>
            <p:nvPr/>
          </p:nvCxnSpPr>
          <p:spPr>
            <a:xfrm>
              <a:off x="5732599" y="6303746"/>
              <a:ext cx="0" cy="506325"/>
            </a:xfrm>
            <a:prstGeom prst="line">
              <a:avLst/>
            </a:prstGeom>
            <a:ln w="317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21EAF73-C4D8-B636-1A57-2395B6E4BBF5}"/>
                </a:ext>
              </a:extLst>
            </p:cNvPr>
            <p:cNvCxnSpPr>
              <a:cxnSpLocks/>
            </p:cNvCxnSpPr>
            <p:nvPr/>
          </p:nvCxnSpPr>
          <p:spPr>
            <a:xfrm>
              <a:off x="6993550" y="6313036"/>
              <a:ext cx="4804" cy="487746"/>
            </a:xfrm>
            <a:prstGeom prst="line">
              <a:avLst/>
            </a:prstGeom>
            <a:ln w="317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BDA03726-F56B-C611-E2BF-7CBABE82415B}"/>
              </a:ext>
            </a:extLst>
          </p:cNvPr>
          <p:cNvSpPr txBox="1"/>
          <p:nvPr/>
        </p:nvSpPr>
        <p:spPr>
          <a:xfrm>
            <a:off x="9053962" y="6243786"/>
            <a:ext cx="637620"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Outbound</a:t>
            </a:r>
          </a:p>
        </p:txBody>
      </p:sp>
      <p:sp>
        <p:nvSpPr>
          <p:cNvPr id="82" name="TextBox 81">
            <a:extLst>
              <a:ext uri="{FF2B5EF4-FFF2-40B4-BE49-F238E27FC236}">
                <a16:creationId xmlns:a16="http://schemas.microsoft.com/office/drawing/2014/main" id="{80DDB7F5-D66A-D336-827C-7B78523B086B}"/>
              </a:ext>
            </a:extLst>
          </p:cNvPr>
          <p:cNvSpPr txBox="1"/>
          <p:nvPr/>
        </p:nvSpPr>
        <p:spPr>
          <a:xfrm>
            <a:off x="9053957" y="6507409"/>
            <a:ext cx="637620"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Inbound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70A2B31D-59EC-30FA-12DB-063FF5A47752}"/>
              </a:ext>
            </a:extLst>
          </p:cNvPr>
          <p:cNvGrpSpPr/>
          <p:nvPr/>
        </p:nvGrpSpPr>
        <p:grpSpPr>
          <a:xfrm>
            <a:off x="3560286" y="3334199"/>
            <a:ext cx="3691119" cy="1553099"/>
            <a:chOff x="3832887" y="3334199"/>
            <a:chExt cx="3150836" cy="1553099"/>
          </a:xfrm>
        </p:grpSpPr>
        <p:sp>
          <p:nvSpPr>
            <p:cNvPr id="24" name="Rectangle: Rounded Corners 23">
              <a:extLst>
                <a:ext uri="{FF2B5EF4-FFF2-40B4-BE49-F238E27FC236}">
                  <a16:creationId xmlns:a16="http://schemas.microsoft.com/office/drawing/2014/main" id="{854D3749-D653-5252-195C-B450A109B2FD}"/>
                </a:ext>
              </a:extLst>
            </p:cNvPr>
            <p:cNvSpPr/>
            <p:nvPr/>
          </p:nvSpPr>
          <p:spPr bwMode="auto">
            <a:xfrm>
              <a:off x="3832887" y="3334199"/>
              <a:ext cx="3134211" cy="1553099"/>
            </a:xfrm>
            <a:prstGeom prst="roundRect">
              <a:avLst/>
            </a:prstGeom>
            <a:noFill/>
            <a:ln>
              <a:solidFill>
                <a:schemeClr val="tx2"/>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Top Corners Rounded 84">
              <a:extLst>
                <a:ext uri="{FF2B5EF4-FFF2-40B4-BE49-F238E27FC236}">
                  <a16:creationId xmlns:a16="http://schemas.microsoft.com/office/drawing/2014/main" id="{0CFA8C5D-9978-90A0-CE57-0879E6DCDE8F}"/>
                </a:ext>
              </a:extLst>
            </p:cNvPr>
            <p:cNvSpPr/>
            <p:nvPr/>
          </p:nvSpPr>
          <p:spPr bwMode="auto">
            <a:xfrm>
              <a:off x="3834590" y="3337110"/>
              <a:ext cx="3149133" cy="480520"/>
            </a:xfrm>
            <a:prstGeom prst="round2SameRect">
              <a:avLst>
                <a:gd name="adj1" fmla="val 50000"/>
                <a:gd name="adj2" fmla="val 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Data entities</a:t>
              </a:r>
            </a:p>
          </p:txBody>
        </p:sp>
      </p:grpSp>
      <p:grpSp>
        <p:nvGrpSpPr>
          <p:cNvPr id="71" name="Group 70">
            <a:extLst>
              <a:ext uri="{FF2B5EF4-FFF2-40B4-BE49-F238E27FC236}">
                <a16:creationId xmlns:a16="http://schemas.microsoft.com/office/drawing/2014/main" id="{C8E7F74F-C16C-19DF-8F3C-0F8CA93532C0}"/>
              </a:ext>
            </a:extLst>
          </p:cNvPr>
          <p:cNvGrpSpPr/>
          <p:nvPr/>
        </p:nvGrpSpPr>
        <p:grpSpPr>
          <a:xfrm>
            <a:off x="2259419" y="1642861"/>
            <a:ext cx="7432158" cy="663842"/>
            <a:chOff x="970110" y="1642861"/>
            <a:chExt cx="8003890" cy="663842"/>
          </a:xfrm>
        </p:grpSpPr>
        <p:sp>
          <p:nvSpPr>
            <p:cNvPr id="4" name="Rectangle: Rounded Corners 3">
              <a:extLst>
                <a:ext uri="{FF2B5EF4-FFF2-40B4-BE49-F238E27FC236}">
                  <a16:creationId xmlns:a16="http://schemas.microsoft.com/office/drawing/2014/main" id="{C91C9D59-471C-8414-AE73-3C19DAF44348}"/>
                </a:ext>
              </a:extLst>
            </p:cNvPr>
            <p:cNvSpPr/>
            <p:nvPr/>
          </p:nvSpPr>
          <p:spPr bwMode="auto">
            <a:xfrm>
              <a:off x="970110" y="1642861"/>
              <a:ext cx="1158836"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a:rPr>
                <a:t>Inventory Visibility</a:t>
              </a:r>
              <a:endPar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080C376-3411-39E3-DE88-D06CD9F4DDE8}"/>
                </a:ext>
              </a:extLst>
            </p:cNvPr>
            <p:cNvSpPr/>
            <p:nvPr/>
          </p:nvSpPr>
          <p:spPr bwMode="auto">
            <a:xfrm>
              <a:off x="3151190" y="1642861"/>
              <a:ext cx="1291387"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a:rPr>
                <a:t>MES Integration</a:t>
              </a:r>
            </a:p>
          </p:txBody>
        </p:sp>
        <p:sp>
          <p:nvSpPr>
            <p:cNvPr id="8" name="Rectangle: Rounded Corners 7">
              <a:extLst>
                <a:ext uri="{FF2B5EF4-FFF2-40B4-BE49-F238E27FC236}">
                  <a16:creationId xmlns:a16="http://schemas.microsoft.com/office/drawing/2014/main" id="{090EDA0D-487F-4681-B79F-C67906950A03}"/>
                </a:ext>
              </a:extLst>
            </p:cNvPr>
            <p:cNvSpPr/>
            <p:nvPr/>
          </p:nvSpPr>
          <p:spPr bwMode="auto">
            <a:xfrm>
              <a:off x="5464822" y="1642861"/>
              <a:ext cx="1452825"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lt"/>
                  <a:cs typeface="Segoe UI"/>
                </a:rPr>
                <a:t>Sensor Data Intelligence</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83EA723B-D4BE-37C2-4F19-35F73E568A44}"/>
                </a:ext>
              </a:extLst>
            </p:cNvPr>
            <p:cNvSpPr/>
            <p:nvPr/>
          </p:nvSpPr>
          <p:spPr bwMode="auto">
            <a:xfrm>
              <a:off x="7939893" y="1642861"/>
              <a:ext cx="1034107"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Pricing service*</a:t>
              </a:r>
            </a:p>
          </p:txBody>
        </p:sp>
      </p:grpSp>
      <p:sp>
        <p:nvSpPr>
          <p:cNvPr id="20" name="Arrow: Up 19">
            <a:extLst>
              <a:ext uri="{FF2B5EF4-FFF2-40B4-BE49-F238E27FC236}">
                <a16:creationId xmlns:a16="http://schemas.microsoft.com/office/drawing/2014/main" id="{7DDCCA51-5205-FE39-CD48-D4A8305C9427}"/>
              </a:ext>
            </a:extLst>
          </p:cNvPr>
          <p:cNvSpPr/>
          <p:nvPr/>
        </p:nvSpPr>
        <p:spPr bwMode="auto">
          <a:xfrm rot="10800000">
            <a:off x="6718975" y="4343410"/>
            <a:ext cx="150829" cy="231159"/>
          </a:xfrm>
          <a:prstGeom prst="upArrow">
            <a:avLst/>
          </a:prstGeom>
          <a:solidFill>
            <a:srgbClr val="D83B0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Arrow: Up 20">
            <a:extLst>
              <a:ext uri="{FF2B5EF4-FFF2-40B4-BE49-F238E27FC236}">
                <a16:creationId xmlns:a16="http://schemas.microsoft.com/office/drawing/2014/main" id="{AD61C861-DE14-A8C2-6690-7C94797E50CE}"/>
              </a:ext>
            </a:extLst>
          </p:cNvPr>
          <p:cNvSpPr/>
          <p:nvPr/>
        </p:nvSpPr>
        <p:spPr bwMode="auto">
          <a:xfrm rot="10800000">
            <a:off x="6765582" y="5488951"/>
            <a:ext cx="150829" cy="231159"/>
          </a:xfrm>
          <a:prstGeom prst="upArrow">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Arrow: Up 88">
            <a:extLst>
              <a:ext uri="{FF2B5EF4-FFF2-40B4-BE49-F238E27FC236}">
                <a16:creationId xmlns:a16="http://schemas.microsoft.com/office/drawing/2014/main" id="{EA0B6655-305E-73DE-2862-8644DEA44D9A}"/>
              </a:ext>
            </a:extLst>
          </p:cNvPr>
          <p:cNvSpPr/>
          <p:nvPr/>
        </p:nvSpPr>
        <p:spPr bwMode="auto">
          <a:xfrm>
            <a:off x="5168279" y="5085696"/>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66A0C794-D181-7FF5-8D14-2B0E0C6B7493}"/>
              </a:ext>
            </a:extLst>
          </p:cNvPr>
          <p:cNvSpPr txBox="1"/>
          <p:nvPr/>
        </p:nvSpPr>
        <p:spPr>
          <a:xfrm>
            <a:off x="2062881" y="6498849"/>
            <a:ext cx="651118"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*Preview</a:t>
            </a:r>
          </a:p>
        </p:txBody>
      </p:sp>
    </p:spTree>
    <p:extLst>
      <p:ext uri="{BB962C8B-B14F-4D97-AF65-F5344CB8AC3E}">
        <p14:creationId xmlns:p14="http://schemas.microsoft.com/office/powerpoint/2010/main" val="31005321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A3E1C23-65CE-D9E5-C898-3404FA4954C5}"/>
              </a:ext>
              <a:ext uri="{C183D7F6-B498-43B3-948B-1728B52AA6E4}">
                <adec:decorative xmlns:adec="http://schemas.microsoft.com/office/drawing/2017/decorative" val="1"/>
              </a:ext>
            </a:extLst>
          </p:cNvPr>
          <p:cNvSpPr/>
          <p:nvPr/>
        </p:nvSpPr>
        <p:spPr bwMode="auto">
          <a:xfrm>
            <a:off x="6466578" y="4190518"/>
            <a:ext cx="5484704" cy="2562298"/>
          </a:xfrm>
          <a:prstGeom prst="roundRect">
            <a:avLst>
              <a:gd name="adj" fmla="val 8507"/>
            </a:avLst>
          </a:prstGeom>
          <a:solidFill>
            <a:srgbClr val="F4F3F5"/>
          </a:solidFill>
          <a:ln>
            <a:noFill/>
            <a:headEnd type="none" w="med" len="med"/>
            <a:tailEnd type="none" w="med" len="med"/>
          </a:ln>
          <a:effectLst>
            <a:outerShdw blurRad="190500" dist="635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38993B0-F91B-841D-8A9B-E80DEEA44FA2}"/>
              </a:ext>
            </a:extLst>
          </p:cNvPr>
          <p:cNvSpPr>
            <a:spLocks noGrp="1"/>
          </p:cNvSpPr>
          <p:nvPr>
            <p:ph type="title"/>
          </p:nvPr>
        </p:nvSpPr>
        <p:spPr>
          <a:xfrm>
            <a:off x="588263" y="457200"/>
            <a:ext cx="11018520" cy="492443"/>
          </a:xfrm>
        </p:spPr>
        <p:txBody>
          <a:bodyPr/>
          <a:lstStyle/>
          <a:p>
            <a:pPr algn="ctr"/>
            <a:r>
              <a:rPr lang="en-US" sz="3200" dirty="0">
                <a:cs typeface="Segoe UI"/>
              </a:rPr>
              <a:t>Synchronous endpoints</a:t>
            </a:r>
            <a:endParaRPr lang="en-CH" sz="3200" dirty="0"/>
          </a:p>
        </p:txBody>
      </p:sp>
      <p:sp>
        <p:nvSpPr>
          <p:cNvPr id="4" name="TextBox 3">
            <a:extLst>
              <a:ext uri="{FF2B5EF4-FFF2-40B4-BE49-F238E27FC236}">
                <a16:creationId xmlns:a16="http://schemas.microsoft.com/office/drawing/2014/main" id="{FF58F6A0-7AF3-E0AD-A4C9-476E6AC40C99}"/>
              </a:ext>
            </a:extLst>
          </p:cNvPr>
          <p:cNvSpPr txBox="1"/>
          <p:nvPr/>
        </p:nvSpPr>
        <p:spPr>
          <a:xfrm>
            <a:off x="585217" y="967311"/>
            <a:ext cx="1059052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70180"/>
                </a:solidFill>
                <a:effectLst/>
                <a:uLnTx/>
                <a:uFillTx/>
                <a:latin typeface="Segoe UI Semibold"/>
                <a:ea typeface="+mn-ea"/>
                <a:cs typeface="+mn-cs"/>
              </a:rPr>
              <a:t>OData and custom services</a:t>
            </a:r>
            <a:endParaRPr kumimoji="0" lang="en-CH" sz="2000" b="0" i="0" u="none" strike="noStrike" kern="1200" cap="none" spc="0" normalizeH="0" baseline="0" noProof="0" dirty="0">
              <a:ln>
                <a:noFill/>
              </a:ln>
              <a:solidFill>
                <a:srgbClr val="770180"/>
              </a:solidFill>
              <a:effectLst/>
              <a:uLnTx/>
              <a:uFillTx/>
              <a:latin typeface="Segoe UI Semibold"/>
              <a:ea typeface="+mn-ea"/>
              <a:cs typeface="+mn-cs"/>
            </a:endParaRPr>
          </a:p>
        </p:txBody>
      </p:sp>
      <p:cxnSp>
        <p:nvCxnSpPr>
          <p:cNvPr id="57" name="Straight Connector 56">
            <a:extLst>
              <a:ext uri="{FF2B5EF4-FFF2-40B4-BE49-F238E27FC236}">
                <a16:creationId xmlns:a16="http://schemas.microsoft.com/office/drawing/2014/main" id="{92A51CB5-FFCA-A0CF-7AFD-6D6F3634CBBE}"/>
              </a:ext>
            </a:extLst>
          </p:cNvPr>
          <p:cNvCxnSpPr>
            <a:cxnSpLocks/>
          </p:cNvCxnSpPr>
          <p:nvPr/>
        </p:nvCxnSpPr>
        <p:spPr>
          <a:xfrm flipV="1">
            <a:off x="6675874" y="4614096"/>
            <a:ext cx="4656380" cy="28189"/>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FE9B1D3-D8F8-2080-662F-284756D4011D}"/>
              </a:ext>
            </a:extLst>
          </p:cNvPr>
          <p:cNvGrpSpPr/>
          <p:nvPr/>
        </p:nvGrpSpPr>
        <p:grpSpPr>
          <a:xfrm>
            <a:off x="6752174" y="4790138"/>
            <a:ext cx="5079039" cy="836382"/>
            <a:chOff x="6752174" y="4790138"/>
            <a:chExt cx="5079039" cy="836382"/>
          </a:xfrm>
        </p:grpSpPr>
        <p:sp>
          <p:nvSpPr>
            <p:cNvPr id="56" name="Text Placeholder 4">
              <a:extLst>
                <a:ext uri="{FF2B5EF4-FFF2-40B4-BE49-F238E27FC236}">
                  <a16:creationId xmlns:a16="http://schemas.microsoft.com/office/drawing/2014/main" id="{B7AF7C84-ED2C-A2E5-9CBB-E3EAF3E6FED9}"/>
                </a:ext>
              </a:extLst>
            </p:cNvPr>
            <p:cNvSpPr txBox="1">
              <a:spLocks/>
            </p:cNvSpPr>
            <p:nvPr/>
          </p:nvSpPr>
          <p:spPr>
            <a:xfrm>
              <a:off x="7228207" y="4790138"/>
              <a:ext cx="4404401" cy="268473"/>
            </a:xfrm>
            <a:prstGeom prst="rect">
              <a:avLst/>
            </a:prstGeom>
            <a:noFill/>
          </p:spPr>
          <p:txBody>
            <a:bodyPr vert="horz" wrap="square" lIns="0" tIns="0" rIns="0" bIns="0" rtlCol="0" anchor="ct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770180"/>
                  </a:solidFill>
                  <a:effectLst/>
                  <a:uLnTx/>
                  <a:uFillTx/>
                  <a:latin typeface="Segoe UI Semibold"/>
                  <a:ea typeface="+mn-ea"/>
                  <a:cs typeface="Segoe UI" panose="020B0502040204020203" pitchFamily="34" charset="0"/>
                </a:rPr>
                <a:t>Latency &amp; Performance</a:t>
              </a:r>
            </a:p>
          </p:txBody>
        </p:sp>
        <p:sp>
          <p:nvSpPr>
            <p:cNvPr id="59" name="TextBox 58">
              <a:extLst>
                <a:ext uri="{FF2B5EF4-FFF2-40B4-BE49-F238E27FC236}">
                  <a16:creationId xmlns:a16="http://schemas.microsoft.com/office/drawing/2014/main" id="{0C51DA8E-7F79-B32E-608F-2CD188D7043F}"/>
                </a:ext>
              </a:extLst>
            </p:cNvPr>
            <p:cNvSpPr txBox="1"/>
            <p:nvPr/>
          </p:nvSpPr>
          <p:spPr>
            <a:xfrm>
              <a:off x="7228207" y="4995578"/>
              <a:ext cx="4603006" cy="630942"/>
            </a:xfrm>
            <a:prstGeom prst="rect">
              <a:avLst/>
            </a:prstGeom>
            <a:noFill/>
          </p:spPr>
          <p:txBody>
            <a:bodyPr wrap="square" lIns="0" tIns="0" rIns="89642" bIns="0" rtlCol="0">
              <a:spAutoFit/>
            </a:bodyPr>
            <a:lstStyle/>
            <a:p>
              <a:pPr marL="192972" marR="0" lvl="1" indent="-192972" algn="l" defTabSz="932563"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Synchronous endpoints are designed for low latency and low/medium volume.</a:t>
              </a:r>
              <a:endParaRPr kumimoji="0" lang="en-GB" sz="1200" b="0" i="0" u="none" strike="noStrike" kern="1200" cap="none" spc="0" normalizeH="0" baseline="0" noProof="0" dirty="0">
                <a:ln>
                  <a:noFill/>
                </a:ln>
                <a:solidFill>
                  <a:srgbClr val="161616"/>
                </a:solidFill>
                <a:effectLst/>
                <a:uLnTx/>
                <a:uFillTx/>
                <a:latin typeface="Segoe UI" panose="020B0502040204020203" pitchFamily="34" charset="0"/>
                <a:ea typeface="+mn-ea"/>
                <a:cs typeface="+mn-cs"/>
              </a:endParaRPr>
            </a:p>
            <a:p>
              <a:pPr marL="192972" marR="0" lvl="1" indent="-192972" algn="l" defTabSz="932563"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CA"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OData and custom service have shared service protection limits.</a:t>
              </a:r>
            </a:p>
          </p:txBody>
        </p:sp>
        <p:sp>
          <p:nvSpPr>
            <p:cNvPr id="123" name="speedometer_2" title="Icon of a spedometer showing fast speed">
              <a:extLst>
                <a:ext uri="{FF2B5EF4-FFF2-40B4-BE49-F238E27FC236}">
                  <a16:creationId xmlns:a16="http://schemas.microsoft.com/office/drawing/2014/main" id="{1C6882BB-7220-4C07-6525-248878B6C69F}"/>
                </a:ext>
              </a:extLst>
            </p:cNvPr>
            <p:cNvSpPr>
              <a:spLocks noChangeAspect="1" noEditPoints="1"/>
            </p:cNvSpPr>
            <p:nvPr/>
          </p:nvSpPr>
          <p:spPr bwMode="auto">
            <a:xfrm>
              <a:off x="6752174" y="4801687"/>
              <a:ext cx="365760" cy="34613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B71FE55-6444-255A-D9EE-77D7D0B50DBC}"/>
              </a:ext>
            </a:extLst>
          </p:cNvPr>
          <p:cNvGrpSpPr/>
          <p:nvPr/>
        </p:nvGrpSpPr>
        <p:grpSpPr>
          <a:xfrm>
            <a:off x="6882660" y="5702991"/>
            <a:ext cx="5068622" cy="499001"/>
            <a:chOff x="7123377" y="5937771"/>
            <a:chExt cx="5068622" cy="499001"/>
          </a:xfrm>
        </p:grpSpPr>
        <p:sp>
          <p:nvSpPr>
            <p:cNvPr id="64" name="Text Placeholder 4">
              <a:extLst>
                <a:ext uri="{FF2B5EF4-FFF2-40B4-BE49-F238E27FC236}">
                  <a16:creationId xmlns:a16="http://schemas.microsoft.com/office/drawing/2014/main" id="{B65B8220-5203-A307-D5A9-C7B5177A5D3A}"/>
                </a:ext>
              </a:extLst>
            </p:cNvPr>
            <p:cNvSpPr txBox="1">
              <a:spLocks/>
            </p:cNvSpPr>
            <p:nvPr/>
          </p:nvSpPr>
          <p:spPr>
            <a:xfrm>
              <a:off x="7461349" y="5937771"/>
              <a:ext cx="4411556" cy="268473"/>
            </a:xfrm>
            <a:prstGeom prst="rect">
              <a:avLst/>
            </a:prstGeom>
            <a:noFill/>
          </p:spPr>
          <p:txBody>
            <a:bodyPr vert="horz" wrap="square" lIns="0" tIns="0" rIns="0" bIns="0" rtlCol="0" anchor="ct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770180"/>
                  </a:solidFill>
                  <a:effectLst/>
                  <a:uLnTx/>
                  <a:uFillTx/>
                  <a:latin typeface="Segoe UI Semibold"/>
                  <a:ea typeface="+mn-ea"/>
                  <a:cs typeface="Segoe UI" panose="020B0502040204020203" pitchFamily="34" charset="0"/>
                </a:rPr>
                <a:t>Security</a:t>
              </a:r>
            </a:p>
          </p:txBody>
        </p:sp>
        <p:sp>
          <p:nvSpPr>
            <p:cNvPr id="66" name="TextBox 65">
              <a:extLst>
                <a:ext uri="{FF2B5EF4-FFF2-40B4-BE49-F238E27FC236}">
                  <a16:creationId xmlns:a16="http://schemas.microsoft.com/office/drawing/2014/main" id="{89A57CDB-C941-66AF-6AA8-891AF17947E0}"/>
                </a:ext>
              </a:extLst>
            </p:cNvPr>
            <p:cNvSpPr txBox="1"/>
            <p:nvPr/>
          </p:nvSpPr>
          <p:spPr>
            <a:xfrm>
              <a:off x="7491022" y="6163869"/>
              <a:ext cx="4700977" cy="184666"/>
            </a:xfrm>
            <a:prstGeom prst="rect">
              <a:avLst/>
            </a:prstGeom>
            <a:noFill/>
          </p:spPr>
          <p:txBody>
            <a:bodyPr wrap="square" lIns="0" tIns="0" rIns="89642" bIns="0" rtlCol="0">
              <a:spAutoFit/>
            </a:bodyPr>
            <a:lstStyle/>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161616"/>
                  </a:solidFill>
                  <a:effectLst/>
                  <a:uLnTx/>
                  <a:uFillTx/>
                  <a:latin typeface="Segoe UI" panose="020B0502040204020203" pitchFamily="34" charset="0"/>
                  <a:ea typeface="+mn-ea"/>
                  <a:cs typeface="+mn-cs"/>
                </a:rPr>
                <a:t>Standard security stack applies. No direct access to the database.</a:t>
              </a:r>
            </a:p>
          </p:txBody>
        </p:sp>
        <p:sp>
          <p:nvSpPr>
            <p:cNvPr id="124" name="key" title="Icon of a key">
              <a:extLst>
                <a:ext uri="{FF2B5EF4-FFF2-40B4-BE49-F238E27FC236}">
                  <a16:creationId xmlns:a16="http://schemas.microsoft.com/office/drawing/2014/main" id="{784E13DC-F9BA-C2AE-E7FA-26C961F19324}"/>
                </a:ext>
              </a:extLst>
            </p:cNvPr>
            <p:cNvSpPr>
              <a:spLocks noChangeAspect="1" noEditPoints="1"/>
            </p:cNvSpPr>
            <p:nvPr/>
          </p:nvSpPr>
          <p:spPr bwMode="auto">
            <a:xfrm>
              <a:off x="7123377" y="6090642"/>
              <a:ext cx="367646" cy="34613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05393BCA-2BF0-9A2A-78BA-D0A807BAEE5E}"/>
              </a:ext>
            </a:extLst>
          </p:cNvPr>
          <p:cNvGrpSpPr/>
          <p:nvPr/>
        </p:nvGrpSpPr>
        <p:grpSpPr>
          <a:xfrm>
            <a:off x="673607" y="1426362"/>
            <a:ext cx="5484704" cy="2590800"/>
            <a:chOff x="691425" y="1583872"/>
            <a:chExt cx="5484704" cy="2590800"/>
          </a:xfrm>
        </p:grpSpPr>
        <p:sp>
          <p:nvSpPr>
            <p:cNvPr id="8" name="Rectangle: Rounded Corners 7">
              <a:extLst>
                <a:ext uri="{FF2B5EF4-FFF2-40B4-BE49-F238E27FC236}">
                  <a16:creationId xmlns:a16="http://schemas.microsoft.com/office/drawing/2014/main" id="{674B05E4-7CDA-8216-33E0-3B0146C17332}"/>
                </a:ext>
                <a:ext uri="{C183D7F6-B498-43B3-948B-1728B52AA6E4}">
                  <adec:decorative xmlns:adec="http://schemas.microsoft.com/office/drawing/2017/decorative" val="1"/>
                </a:ext>
              </a:extLst>
            </p:cNvPr>
            <p:cNvSpPr/>
            <p:nvPr/>
          </p:nvSpPr>
          <p:spPr bwMode="auto">
            <a:xfrm>
              <a:off x="691425" y="1583872"/>
              <a:ext cx="5484704" cy="2590800"/>
            </a:xfrm>
            <a:prstGeom prst="roundRect">
              <a:avLst>
                <a:gd name="adj" fmla="val 8507"/>
              </a:avLst>
            </a:prstGeom>
            <a:solidFill>
              <a:srgbClr val="F4F3F5"/>
            </a:solidFill>
            <a:ln>
              <a:noFill/>
              <a:headEnd type="none" w="med" len="med"/>
              <a:tailEnd type="none" w="med" len="med"/>
            </a:ln>
            <a:effectLst>
              <a:outerShdw blurRad="190500" dist="635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7" name="Text Placeholder 4">
              <a:extLst>
                <a:ext uri="{FF2B5EF4-FFF2-40B4-BE49-F238E27FC236}">
                  <a16:creationId xmlns:a16="http://schemas.microsoft.com/office/drawing/2014/main" id="{AC2B5A4A-F9CA-DCC1-06B1-C5CD09AAD7D8}"/>
                </a:ext>
              </a:extLst>
            </p:cNvPr>
            <p:cNvSpPr txBox="1">
              <a:spLocks/>
            </p:cNvSpPr>
            <p:nvPr/>
          </p:nvSpPr>
          <p:spPr>
            <a:xfrm>
              <a:off x="877564" y="1672775"/>
              <a:ext cx="4824400" cy="283699"/>
            </a:xfrm>
            <a:prstGeom prst="rect">
              <a:avLst/>
            </a:prstGeom>
            <a:noFill/>
          </p:spPr>
          <p:txBody>
            <a:bodyPr vert="horz" wrap="square" lIns="0" tIns="0" rIns="0" bIns="0" rtlCol="0" anchor="ct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770180"/>
                  </a:solidFill>
                  <a:effectLst/>
                  <a:uLnTx/>
                  <a:uFillTx/>
                  <a:latin typeface="Segoe UI Semibold"/>
                  <a:ea typeface="+mn-ea"/>
                  <a:cs typeface="Segoe UI" panose="020B0502040204020203" pitchFamily="34" charset="0"/>
                </a:rPr>
                <a:t>OData</a:t>
              </a:r>
            </a:p>
          </p:txBody>
        </p:sp>
        <p:cxnSp>
          <p:nvCxnSpPr>
            <p:cNvPr id="108" name="Straight Connector 107">
              <a:extLst>
                <a:ext uri="{FF2B5EF4-FFF2-40B4-BE49-F238E27FC236}">
                  <a16:creationId xmlns:a16="http://schemas.microsoft.com/office/drawing/2014/main" id="{7CD9F2A4-8AD8-A026-6842-F0165565EC02}"/>
                </a:ext>
              </a:extLst>
            </p:cNvPr>
            <p:cNvCxnSpPr>
              <a:cxnSpLocks/>
            </p:cNvCxnSpPr>
            <p:nvPr/>
          </p:nvCxnSpPr>
          <p:spPr>
            <a:xfrm>
              <a:off x="881973" y="2050429"/>
              <a:ext cx="5112427"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7F4075C-23C4-EF4C-75DC-6EE075FCE2D4}"/>
                </a:ext>
              </a:extLst>
            </p:cNvPr>
            <p:cNvSpPr txBox="1"/>
            <p:nvPr/>
          </p:nvSpPr>
          <p:spPr>
            <a:xfrm>
              <a:off x="1166517" y="2613890"/>
              <a:ext cx="4781697" cy="1477328"/>
            </a:xfrm>
            <a:prstGeom prst="rect">
              <a:avLst/>
            </a:prstGeom>
            <a:noFill/>
          </p:spPr>
          <p:txBody>
            <a:bodyPr wrap="square" lIns="0" tIns="0" rIns="89642" bIns="0" rtlCol="0">
              <a:spAutoFit/>
            </a:bodyPr>
            <a:lstStyle/>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RESTful web services</a:t>
              </a: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Based on data entities where </a:t>
              </a:r>
              <a:r>
                <a:rPr kumimoji="0" lang="en-GB" sz="1200" b="0" i="0" u="none" strike="noStrike" kern="1200" cap="none" spc="0" normalizeH="0" baseline="0" noProof="0" dirty="0" err="1">
                  <a:ln>
                    <a:noFill/>
                  </a:ln>
                  <a:solidFill>
                    <a:srgbClr val="000000"/>
                  </a:solidFill>
                  <a:effectLst/>
                  <a:uLnTx/>
                  <a:uFillTx/>
                  <a:latin typeface="Segoe UI"/>
                  <a:ea typeface="+mn-ea"/>
                  <a:cs typeface="+mn-cs"/>
                </a:rPr>
                <a:t>IsPublic</a:t>
              </a:r>
              <a:r>
                <a:rPr kumimoji="0" lang="en-GB" sz="1200" b="0" i="0" u="none" strike="noStrike" kern="1200" cap="none" spc="0" normalizeH="0" baseline="0" noProof="0" dirty="0">
                  <a:ln>
                    <a:noFill/>
                  </a:ln>
                  <a:solidFill>
                    <a:srgbClr val="000000"/>
                  </a:solidFill>
                  <a:effectLst/>
                  <a:uLnTx/>
                  <a:uFillTx/>
                  <a:latin typeface="Segoe UI"/>
                  <a:ea typeface="+mn-ea"/>
                  <a:cs typeface="+mn-cs"/>
                </a:rPr>
                <a:t> is set to Yes, as many are by default.</a:t>
              </a: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Available operations CRUD-A (POST, GET, PATCH, DELETE) and custom actions (POST)</a:t>
              </a: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Underlying integration technology for modern clients, such as mobile, web, Excel, Power BI.</a:t>
              </a: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Only supports the HTTPS protocol.</a:t>
              </a:r>
            </a:p>
          </p:txBody>
        </p:sp>
        <p:sp>
          <p:nvSpPr>
            <p:cNvPr id="10" name="Text Placeholder 4">
              <a:extLst>
                <a:ext uri="{FF2B5EF4-FFF2-40B4-BE49-F238E27FC236}">
                  <a16:creationId xmlns:a16="http://schemas.microsoft.com/office/drawing/2014/main" id="{030AE169-AAED-9CFF-BA15-4ECACC9AEF4A}"/>
                </a:ext>
              </a:extLst>
            </p:cNvPr>
            <p:cNvSpPr txBox="1">
              <a:spLocks/>
            </p:cNvSpPr>
            <p:nvPr/>
          </p:nvSpPr>
          <p:spPr>
            <a:xfrm>
              <a:off x="1246600" y="2178917"/>
              <a:ext cx="4824400" cy="283699"/>
            </a:xfrm>
            <a:prstGeom prst="rect">
              <a:avLst/>
            </a:prstGeom>
            <a:noFill/>
          </p:spPr>
          <p:txBody>
            <a:bodyPr vert="horz" wrap="square" lIns="0" tIns="0" rIns="0" bIns="0" rtlCol="0" anchor="ct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770180"/>
                  </a:solidFill>
                  <a:effectLst/>
                  <a:uLnTx/>
                  <a:uFillTx/>
                  <a:latin typeface="Segoe UI Semibold"/>
                  <a:ea typeface="+mn-ea"/>
                  <a:cs typeface="Segoe UI" panose="020B0502040204020203" pitchFamily="34" charset="0"/>
                </a:rPr>
                <a:t>Characteristics</a:t>
              </a:r>
            </a:p>
          </p:txBody>
        </p:sp>
        <p:sp>
          <p:nvSpPr>
            <p:cNvPr id="11" name="Trackers_EADF" title="Icon of a clipboard with a checklist on it">
              <a:extLst>
                <a:ext uri="{FF2B5EF4-FFF2-40B4-BE49-F238E27FC236}">
                  <a16:creationId xmlns:a16="http://schemas.microsoft.com/office/drawing/2014/main" id="{4F014A58-0644-5DA7-39FB-B6F448B6730C}"/>
                </a:ext>
              </a:extLst>
            </p:cNvPr>
            <p:cNvSpPr>
              <a:spLocks noChangeAspect="1" noEditPoints="1"/>
            </p:cNvSpPr>
            <p:nvPr/>
          </p:nvSpPr>
          <p:spPr bwMode="auto">
            <a:xfrm>
              <a:off x="859746" y="2112539"/>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Rounded Corners 11">
            <a:extLst>
              <a:ext uri="{FF2B5EF4-FFF2-40B4-BE49-F238E27FC236}">
                <a16:creationId xmlns:a16="http://schemas.microsoft.com/office/drawing/2014/main" id="{5E397C7B-4C9D-0EBD-F912-A3790270BD9C}"/>
              </a:ext>
              <a:ext uri="{C183D7F6-B498-43B3-948B-1728B52AA6E4}">
                <adec:decorative xmlns:adec="http://schemas.microsoft.com/office/drawing/2017/decorative" val="1"/>
              </a:ext>
            </a:extLst>
          </p:cNvPr>
          <p:cNvSpPr/>
          <p:nvPr/>
        </p:nvSpPr>
        <p:spPr bwMode="auto">
          <a:xfrm>
            <a:off x="691425" y="4217697"/>
            <a:ext cx="5484704" cy="2507940"/>
          </a:xfrm>
          <a:prstGeom prst="roundRect">
            <a:avLst>
              <a:gd name="adj" fmla="val 8507"/>
            </a:avLst>
          </a:prstGeom>
          <a:solidFill>
            <a:srgbClr val="F4F3F5"/>
          </a:solidFill>
          <a:ln>
            <a:noFill/>
            <a:headEnd type="none" w="med" len="med"/>
            <a:tailEnd type="none" w="med" len="med"/>
          </a:ln>
          <a:effectLst>
            <a:outerShdw blurRad="190500" dist="635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3090DB7D-8BFF-E4C8-1F1A-E0F1B302B734}"/>
              </a:ext>
            </a:extLst>
          </p:cNvPr>
          <p:cNvSpPr txBox="1">
            <a:spLocks/>
          </p:cNvSpPr>
          <p:nvPr/>
        </p:nvSpPr>
        <p:spPr>
          <a:xfrm>
            <a:off x="859746" y="4282949"/>
            <a:ext cx="4824400" cy="283699"/>
          </a:xfrm>
          <a:prstGeom prst="rect">
            <a:avLst/>
          </a:prstGeom>
          <a:noFill/>
        </p:spPr>
        <p:txBody>
          <a:bodyPr vert="horz" wrap="square" lIns="0" tIns="0" rIns="0" bIns="0" rtlCol="0" anchor="ct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770180"/>
                </a:solidFill>
                <a:effectLst/>
                <a:uLnTx/>
                <a:uFillTx/>
                <a:latin typeface="Segoe UI Semibold"/>
                <a:ea typeface="+mn-ea"/>
                <a:cs typeface="Segoe UI" panose="020B0502040204020203" pitchFamily="34" charset="0"/>
              </a:rPr>
              <a:t>Metadata service</a:t>
            </a:r>
          </a:p>
        </p:txBody>
      </p:sp>
      <p:sp>
        <p:nvSpPr>
          <p:cNvPr id="15" name="TextBox 14">
            <a:extLst>
              <a:ext uri="{FF2B5EF4-FFF2-40B4-BE49-F238E27FC236}">
                <a16:creationId xmlns:a16="http://schemas.microsoft.com/office/drawing/2014/main" id="{6D364B27-B732-5D3A-E978-3473FDA1FD3A}"/>
              </a:ext>
            </a:extLst>
          </p:cNvPr>
          <p:cNvSpPr txBox="1"/>
          <p:nvPr/>
        </p:nvSpPr>
        <p:spPr>
          <a:xfrm>
            <a:off x="1166517" y="5164855"/>
            <a:ext cx="4781697" cy="923330"/>
          </a:xfrm>
          <a:prstGeom prst="rect">
            <a:avLst/>
          </a:prstGeom>
          <a:noFill/>
        </p:spPr>
        <p:txBody>
          <a:bodyPr wrap="square" lIns="0" tIns="0" rIns="89642" bIns="0" rtlCol="0">
            <a:spAutoFit/>
          </a:bodyPr>
          <a:lstStyle/>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Read- only, RESTful.</a:t>
            </a: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Labels: </a:t>
            </a:r>
            <a:r>
              <a:rPr kumimoji="0" lang="en-GB" sz="1200" b="0" i="1" u="none" strike="noStrike" kern="1200" cap="none" spc="0" normalizeH="0" baseline="0" noProof="0" dirty="0">
                <a:ln>
                  <a:noFill/>
                </a:ln>
                <a:solidFill>
                  <a:srgbClr val="000000"/>
                </a:solidFill>
                <a:effectLst/>
                <a:uLnTx/>
                <a:uFillTx/>
                <a:latin typeface="Segoe UI"/>
                <a:ea typeface="+mn-ea"/>
                <a:cs typeface="+mn-cs"/>
              </a:rPr>
              <a:t>https://[baseURI]/Metadata/Labels(Id=‘@SYS333000’,Language=‘</a:t>
            </a:r>
            <a:r>
              <a:rPr kumimoji="0" lang="en-GB" sz="1200" b="0" i="1" u="none" strike="noStrike" kern="1200" cap="none" spc="0" normalizeH="0" baseline="0" noProof="0" dirty="0" err="1">
                <a:ln>
                  <a:noFill/>
                </a:ln>
                <a:solidFill>
                  <a:srgbClr val="000000"/>
                </a:solidFill>
                <a:effectLst/>
                <a:uLnTx/>
                <a:uFillTx/>
                <a:latin typeface="Segoe UI"/>
                <a:ea typeface="+mn-ea"/>
                <a:cs typeface="+mn-cs"/>
              </a:rPr>
              <a:t>en</a:t>
            </a:r>
            <a:r>
              <a:rPr kumimoji="0" lang="en-GB" sz="1200" b="0" i="1" u="none" strike="noStrike" kern="1200" cap="none" spc="0" normalizeH="0" baseline="0" noProof="0" dirty="0">
                <a:ln>
                  <a:noFill/>
                </a:ln>
                <a:solidFill>
                  <a:srgbClr val="000000"/>
                </a:solidFill>
                <a:effectLst/>
                <a:uLnTx/>
                <a:uFillTx/>
                <a:latin typeface="Segoe UI"/>
                <a:ea typeface="+mn-ea"/>
                <a:cs typeface="+mn-cs"/>
              </a:rPr>
              <a:t>-us’)</a:t>
            </a:r>
            <a:endParaRPr kumimoji="0" lang="en-GB" sz="1200" b="0" i="0" u="none" strike="noStrike" kern="1200" cap="none" spc="0" normalizeH="0" baseline="0" noProof="0" dirty="0">
              <a:ln>
                <a:noFill/>
              </a:ln>
              <a:solidFill>
                <a:srgbClr val="000000"/>
              </a:solidFill>
              <a:effectLst/>
              <a:uLnTx/>
              <a:uFillTx/>
              <a:latin typeface="Segoe UI"/>
              <a:ea typeface="+mn-ea"/>
              <a:cs typeface="+mn-cs"/>
            </a:endParaRP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Data entities: </a:t>
            </a:r>
            <a:r>
              <a:rPr kumimoji="0" lang="en-GB" sz="1200" b="0" i="1" u="none" strike="noStrike" kern="1200" cap="none" spc="0" normalizeH="0" baseline="0" noProof="0" dirty="0">
                <a:ln>
                  <a:noFill/>
                </a:ln>
                <a:solidFill>
                  <a:srgbClr val="000000"/>
                </a:solidFill>
                <a:effectLst/>
                <a:uLnTx/>
                <a:uFillTx/>
                <a:latin typeface="Segoe UI"/>
                <a:ea typeface="+mn-ea"/>
                <a:cs typeface="+mn-cs"/>
              </a:rPr>
              <a:t>https://[baseURI]/Metadata/DataEntities</a:t>
            </a:r>
            <a:endParaRPr kumimoji="0" lang="en-GB"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 Placeholder 4">
            <a:extLst>
              <a:ext uri="{FF2B5EF4-FFF2-40B4-BE49-F238E27FC236}">
                <a16:creationId xmlns:a16="http://schemas.microsoft.com/office/drawing/2014/main" id="{01935D9E-76A8-79C3-753A-F86291365BFF}"/>
              </a:ext>
            </a:extLst>
          </p:cNvPr>
          <p:cNvSpPr txBox="1">
            <a:spLocks/>
          </p:cNvSpPr>
          <p:nvPr/>
        </p:nvSpPr>
        <p:spPr>
          <a:xfrm>
            <a:off x="1246600" y="4729882"/>
            <a:ext cx="4824400" cy="283699"/>
          </a:xfrm>
          <a:prstGeom prst="rect">
            <a:avLst/>
          </a:prstGeom>
          <a:noFill/>
        </p:spPr>
        <p:txBody>
          <a:bodyPr vert="horz" wrap="square" lIns="0" tIns="0" rIns="0" bIns="0" rtlCol="0" anchor="ct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770180"/>
                </a:solidFill>
                <a:effectLst/>
                <a:uLnTx/>
                <a:uFillTx/>
                <a:latin typeface="Segoe UI Semibold"/>
                <a:ea typeface="+mn-ea"/>
                <a:cs typeface="Segoe UI" panose="020B0502040204020203" pitchFamily="34" charset="0"/>
              </a:rPr>
              <a:t>Characteristics</a:t>
            </a:r>
          </a:p>
        </p:txBody>
      </p:sp>
      <p:sp>
        <p:nvSpPr>
          <p:cNvPr id="18" name="Brain_3" title="Icon of a brain">
            <a:extLst>
              <a:ext uri="{FF2B5EF4-FFF2-40B4-BE49-F238E27FC236}">
                <a16:creationId xmlns:a16="http://schemas.microsoft.com/office/drawing/2014/main" id="{AC14F8B8-4D94-F0B4-2572-A85E338CE232}"/>
              </a:ext>
            </a:extLst>
          </p:cNvPr>
          <p:cNvSpPr>
            <a:spLocks noChangeAspect="1" noEditPoints="1"/>
          </p:cNvSpPr>
          <p:nvPr/>
        </p:nvSpPr>
        <p:spPr bwMode="auto">
          <a:xfrm>
            <a:off x="797659" y="4729882"/>
            <a:ext cx="317142"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DC936AEA-2713-AF3F-1247-1F8A9D6D3EC6}"/>
              </a:ext>
            </a:extLst>
          </p:cNvPr>
          <p:cNvCxnSpPr>
            <a:cxnSpLocks/>
          </p:cNvCxnSpPr>
          <p:nvPr/>
        </p:nvCxnSpPr>
        <p:spPr>
          <a:xfrm>
            <a:off x="859746" y="4642285"/>
            <a:ext cx="5112427"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DDC36383-5BAD-C069-A261-61D66A528340}"/>
              </a:ext>
            </a:extLst>
          </p:cNvPr>
          <p:cNvSpPr txBox="1">
            <a:spLocks/>
          </p:cNvSpPr>
          <p:nvPr/>
        </p:nvSpPr>
        <p:spPr>
          <a:xfrm>
            <a:off x="6675874" y="4236431"/>
            <a:ext cx="4145434" cy="283699"/>
          </a:xfrm>
          <a:prstGeom prst="rect">
            <a:avLst/>
          </a:prstGeom>
          <a:noFill/>
        </p:spPr>
        <p:txBody>
          <a:bodyPr vert="horz" wrap="square" lIns="0" tIns="0" rIns="0" bIns="0" rtlCol="0" anchor="ct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770180"/>
                </a:solidFill>
                <a:effectLst/>
                <a:uLnTx/>
                <a:uFillTx/>
                <a:latin typeface="Segoe UI Semibold"/>
                <a:ea typeface="+mn-ea"/>
                <a:cs typeface="Segoe UI" panose="020B0502040204020203" pitchFamily="34" charset="0"/>
              </a:rPr>
              <a:t>Common remarks</a:t>
            </a:r>
          </a:p>
        </p:txBody>
      </p:sp>
      <p:grpSp>
        <p:nvGrpSpPr>
          <p:cNvPr id="24" name="Group 23">
            <a:extLst>
              <a:ext uri="{FF2B5EF4-FFF2-40B4-BE49-F238E27FC236}">
                <a16:creationId xmlns:a16="http://schemas.microsoft.com/office/drawing/2014/main" id="{8390A7DB-B93D-ABA3-989C-DE51C6202FC6}"/>
              </a:ext>
            </a:extLst>
          </p:cNvPr>
          <p:cNvGrpSpPr/>
          <p:nvPr/>
        </p:nvGrpSpPr>
        <p:grpSpPr>
          <a:xfrm>
            <a:off x="6466578" y="1486229"/>
            <a:ext cx="5484704" cy="2590800"/>
            <a:chOff x="691425" y="1600119"/>
            <a:chExt cx="5484704" cy="2590800"/>
          </a:xfrm>
        </p:grpSpPr>
        <p:sp>
          <p:nvSpPr>
            <p:cNvPr id="25" name="Rectangle: Rounded Corners 24">
              <a:extLst>
                <a:ext uri="{FF2B5EF4-FFF2-40B4-BE49-F238E27FC236}">
                  <a16:creationId xmlns:a16="http://schemas.microsoft.com/office/drawing/2014/main" id="{4B8E15A6-0B77-42F8-FA2E-EAF2E9A4593B}"/>
                </a:ext>
                <a:ext uri="{C183D7F6-B498-43B3-948B-1728B52AA6E4}">
                  <adec:decorative xmlns:adec="http://schemas.microsoft.com/office/drawing/2017/decorative" val="1"/>
                </a:ext>
              </a:extLst>
            </p:cNvPr>
            <p:cNvSpPr/>
            <p:nvPr/>
          </p:nvSpPr>
          <p:spPr bwMode="auto">
            <a:xfrm>
              <a:off x="691425" y="1600119"/>
              <a:ext cx="5484704" cy="2590800"/>
            </a:xfrm>
            <a:prstGeom prst="roundRect">
              <a:avLst>
                <a:gd name="adj" fmla="val 8507"/>
              </a:avLst>
            </a:prstGeom>
            <a:solidFill>
              <a:srgbClr val="F4F3F5"/>
            </a:solidFill>
            <a:ln>
              <a:noFill/>
              <a:headEnd type="none" w="med" len="med"/>
              <a:tailEnd type="none" w="med" len="med"/>
            </a:ln>
            <a:effectLst>
              <a:outerShdw blurRad="190500" dist="635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Text Placeholder 4">
              <a:extLst>
                <a:ext uri="{FF2B5EF4-FFF2-40B4-BE49-F238E27FC236}">
                  <a16:creationId xmlns:a16="http://schemas.microsoft.com/office/drawing/2014/main" id="{E134FDEA-75EE-4A34-805D-CCD7FE767B85}"/>
                </a:ext>
              </a:extLst>
            </p:cNvPr>
            <p:cNvSpPr txBox="1">
              <a:spLocks/>
            </p:cNvSpPr>
            <p:nvPr/>
          </p:nvSpPr>
          <p:spPr>
            <a:xfrm>
              <a:off x="877564" y="1672775"/>
              <a:ext cx="4824400" cy="283699"/>
            </a:xfrm>
            <a:prstGeom prst="rect">
              <a:avLst/>
            </a:prstGeom>
            <a:noFill/>
          </p:spPr>
          <p:txBody>
            <a:bodyPr vert="horz" wrap="square" lIns="0" tIns="0" rIns="0" bIns="0" rtlCol="0" anchor="ct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770180"/>
                  </a:solidFill>
                  <a:effectLst/>
                  <a:uLnTx/>
                  <a:uFillTx/>
                  <a:latin typeface="Segoe UI Semibold"/>
                  <a:ea typeface="+mn-ea"/>
                  <a:cs typeface="Segoe UI" panose="020B0502040204020203" pitchFamily="34" charset="0"/>
                </a:rPr>
                <a:t>Custom services</a:t>
              </a:r>
            </a:p>
          </p:txBody>
        </p:sp>
        <p:cxnSp>
          <p:nvCxnSpPr>
            <p:cNvPr id="27" name="Straight Connector 26">
              <a:extLst>
                <a:ext uri="{FF2B5EF4-FFF2-40B4-BE49-F238E27FC236}">
                  <a16:creationId xmlns:a16="http://schemas.microsoft.com/office/drawing/2014/main" id="{61447F92-5082-6133-D325-C3B55958ECEC}"/>
                </a:ext>
              </a:extLst>
            </p:cNvPr>
            <p:cNvCxnSpPr>
              <a:cxnSpLocks/>
            </p:cNvCxnSpPr>
            <p:nvPr/>
          </p:nvCxnSpPr>
          <p:spPr>
            <a:xfrm>
              <a:off x="881973" y="2050429"/>
              <a:ext cx="5112427"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55AED8F-0A52-5044-6A70-AC552EB40F7D}"/>
                </a:ext>
              </a:extLst>
            </p:cNvPr>
            <p:cNvSpPr txBox="1"/>
            <p:nvPr/>
          </p:nvSpPr>
          <p:spPr>
            <a:xfrm>
              <a:off x="1166517" y="2613890"/>
              <a:ext cx="4781697" cy="1107996"/>
            </a:xfrm>
            <a:prstGeom prst="rect">
              <a:avLst/>
            </a:prstGeom>
            <a:noFill/>
          </p:spPr>
          <p:txBody>
            <a:bodyPr wrap="square" lIns="0" tIns="0" rIns="89642" bIns="0" rtlCol="0">
              <a:spAutoFit/>
            </a:bodyPr>
            <a:lstStyle/>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SOAP (strongly types WSDL contract) and RESTful JSON available.</a:t>
              </a: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Not based on data entities.</a:t>
              </a: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Expose X++ methods as service operations, data contract classes for composite types.</a:t>
              </a: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Deployed through service groups, endpoints.</a:t>
              </a:r>
            </a:p>
            <a:p>
              <a:pPr marL="179388" marR="0" lvl="0" indent="-1793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Segoe UI"/>
                  <a:ea typeface="+mn-ea"/>
                  <a:cs typeface="+mn-cs"/>
                </a:rPr>
                <a:t>Only support the HTTPS protocol.</a:t>
              </a:r>
            </a:p>
          </p:txBody>
        </p:sp>
        <p:sp>
          <p:nvSpPr>
            <p:cNvPr id="29" name="Text Placeholder 4">
              <a:extLst>
                <a:ext uri="{FF2B5EF4-FFF2-40B4-BE49-F238E27FC236}">
                  <a16:creationId xmlns:a16="http://schemas.microsoft.com/office/drawing/2014/main" id="{3849146C-7A65-9896-1EE1-4EED0708E47F}"/>
                </a:ext>
              </a:extLst>
            </p:cNvPr>
            <p:cNvSpPr txBox="1">
              <a:spLocks/>
            </p:cNvSpPr>
            <p:nvPr/>
          </p:nvSpPr>
          <p:spPr>
            <a:xfrm>
              <a:off x="1246600" y="2178917"/>
              <a:ext cx="4824400" cy="283699"/>
            </a:xfrm>
            <a:prstGeom prst="rect">
              <a:avLst/>
            </a:prstGeom>
            <a:noFill/>
          </p:spPr>
          <p:txBody>
            <a:bodyPr vert="horz" wrap="square" lIns="0" tIns="0" rIns="0" bIns="0" rtlCol="0" anchor="ct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770180"/>
                  </a:solidFill>
                  <a:effectLst/>
                  <a:uLnTx/>
                  <a:uFillTx/>
                  <a:latin typeface="Segoe UI Semibold"/>
                  <a:ea typeface="+mn-ea"/>
                  <a:cs typeface="Segoe UI" panose="020B0502040204020203" pitchFamily="34" charset="0"/>
                </a:rPr>
                <a:t>Characteristics</a:t>
              </a:r>
            </a:p>
          </p:txBody>
        </p:sp>
        <p:sp>
          <p:nvSpPr>
            <p:cNvPr id="30" name="Trackers_EADF" title="Icon of a clipboard with a checklist on it">
              <a:extLst>
                <a:ext uri="{FF2B5EF4-FFF2-40B4-BE49-F238E27FC236}">
                  <a16:creationId xmlns:a16="http://schemas.microsoft.com/office/drawing/2014/main" id="{A3BDF02B-E078-791D-D5A8-F19E08A178F2}"/>
                </a:ext>
              </a:extLst>
            </p:cNvPr>
            <p:cNvSpPr>
              <a:spLocks noChangeAspect="1" noEditPoints="1"/>
            </p:cNvSpPr>
            <p:nvPr/>
          </p:nvSpPr>
          <p:spPr bwMode="auto">
            <a:xfrm>
              <a:off x="859746" y="2112539"/>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69584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CE96-6527-6490-B8D7-C73FB833FE4C}"/>
              </a:ext>
            </a:extLst>
          </p:cNvPr>
          <p:cNvSpPr>
            <a:spLocks noGrp="1"/>
          </p:cNvSpPr>
          <p:nvPr>
            <p:ph type="title"/>
          </p:nvPr>
        </p:nvSpPr>
        <p:spPr>
          <a:xfrm>
            <a:off x="588263" y="1317546"/>
            <a:ext cx="5690617" cy="2215991"/>
          </a:xfrm>
        </p:spPr>
        <p:txBody>
          <a:bodyPr/>
          <a:lstStyle/>
          <a:p>
            <a:r>
              <a:rPr lang="en-US" sz="3600" dirty="0">
                <a:cs typeface="Segoe UI"/>
              </a:rPr>
              <a:t>Tech Talk </a:t>
            </a:r>
            <a:br>
              <a:rPr lang="en-US" sz="3600" dirty="0"/>
            </a:br>
            <a:r>
              <a:rPr lang="en-US" sz="3600" dirty="0">
                <a:cs typeface="Segoe UI"/>
              </a:rPr>
              <a:t>Dynamics 365 and Dataverse - Integration Overview</a:t>
            </a:r>
            <a:endParaRPr lang="en-US" sz="3600" dirty="0"/>
          </a:p>
        </p:txBody>
      </p:sp>
      <p:sp>
        <p:nvSpPr>
          <p:cNvPr id="3" name="Text Placeholder 2">
            <a:extLst>
              <a:ext uri="{FF2B5EF4-FFF2-40B4-BE49-F238E27FC236}">
                <a16:creationId xmlns:a16="http://schemas.microsoft.com/office/drawing/2014/main" id="{800B1E61-0AA5-E758-2825-0099F02F6496}"/>
              </a:ext>
            </a:extLst>
          </p:cNvPr>
          <p:cNvSpPr>
            <a:spLocks noGrp="1"/>
          </p:cNvSpPr>
          <p:nvPr>
            <p:ph type="body" sz="quarter" idx="12"/>
          </p:nvPr>
        </p:nvSpPr>
        <p:spPr>
          <a:xfrm>
            <a:off x="582042" y="3962400"/>
            <a:ext cx="5446902" cy="2031325"/>
          </a:xfrm>
        </p:spPr>
        <p:txBody>
          <a:bodyPr vert="horz" wrap="square" lIns="0" tIns="0" rIns="0" bIns="0" rtlCol="0" anchor="t">
            <a:spAutoFit/>
          </a:bodyPr>
          <a:lstStyle/>
          <a:p>
            <a:r>
              <a:rPr lang="en-US" b="1" dirty="0">
                <a:cs typeface="Segoe UI"/>
              </a:rPr>
              <a:t>Presenters:</a:t>
            </a:r>
          </a:p>
          <a:p>
            <a:r>
              <a:rPr lang="en-US" b="1" dirty="0">
                <a:cs typeface="Segoe UI"/>
              </a:rPr>
              <a:t>Corina Balan, Sr. Solution Architect</a:t>
            </a:r>
          </a:p>
          <a:p>
            <a:r>
              <a:rPr lang="en-US" b="1" dirty="0">
                <a:cs typeface="Segoe UI"/>
              </a:rPr>
              <a:t>Michele Mazzucco, Sr. Solution Architect</a:t>
            </a:r>
          </a:p>
          <a:p>
            <a:endParaRPr lang="en-US" b="1" dirty="0"/>
          </a:p>
          <a:p>
            <a:r>
              <a:rPr lang="en-US" b="1" dirty="0">
                <a:cs typeface="Segoe UI"/>
              </a:rPr>
              <a:t>Co-Presenter/Q&amp;A:</a:t>
            </a:r>
          </a:p>
          <a:p>
            <a:r>
              <a:rPr lang="en-US" dirty="0">
                <a:cs typeface="Segoe UI"/>
              </a:rPr>
              <a:t>Ali Adamu, Sr. Solution Architect</a:t>
            </a:r>
            <a:endParaRPr lang="en-US" dirty="0"/>
          </a:p>
        </p:txBody>
      </p:sp>
    </p:spTree>
    <p:extLst>
      <p:ext uri="{BB962C8B-B14F-4D97-AF65-F5344CB8AC3E}">
        <p14:creationId xmlns:p14="http://schemas.microsoft.com/office/powerpoint/2010/main" val="257700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Diagonal Corners Rounded 10">
            <a:extLst>
              <a:ext uri="{FF2B5EF4-FFF2-40B4-BE49-F238E27FC236}">
                <a16:creationId xmlns:a16="http://schemas.microsoft.com/office/drawing/2014/main" id="{60E6C1C0-6EC3-A011-AF6D-26595A5D82C3}"/>
              </a:ext>
            </a:extLst>
          </p:cNvPr>
          <p:cNvSpPr/>
          <p:nvPr/>
        </p:nvSpPr>
        <p:spPr bwMode="auto">
          <a:xfrm>
            <a:off x="402805" y="1541145"/>
            <a:ext cx="11386390" cy="870271"/>
          </a:xfrm>
          <a:prstGeom prst="round2Diag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8" name="Picture 4" descr="Microsoft Finance and Operations (Dynamics 365) - Apps on Google Play">
            <a:extLst>
              <a:ext uri="{FF2B5EF4-FFF2-40B4-BE49-F238E27FC236}">
                <a16:creationId xmlns:a16="http://schemas.microsoft.com/office/drawing/2014/main" id="{35714092-DD87-E390-3884-BDC2D709E27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099" r="28241" b="12632"/>
          <a:stretch/>
        </p:blipFill>
        <p:spPr bwMode="auto">
          <a:xfrm>
            <a:off x="681566" y="2578598"/>
            <a:ext cx="511714" cy="5117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3" name="Table 83">
            <a:extLst>
              <a:ext uri="{FF2B5EF4-FFF2-40B4-BE49-F238E27FC236}">
                <a16:creationId xmlns:a16="http://schemas.microsoft.com/office/drawing/2014/main" id="{A2D2F337-C7CF-EFBD-76D9-3AF0E8144652}"/>
              </a:ext>
            </a:extLst>
          </p:cNvPr>
          <p:cNvGraphicFramePr>
            <a:graphicFrameLocks noGrp="1"/>
          </p:cNvGraphicFramePr>
          <p:nvPr/>
        </p:nvGraphicFramePr>
        <p:xfrm>
          <a:off x="9289024" y="6179296"/>
          <a:ext cx="1526406" cy="577974"/>
        </p:xfrm>
        <a:graphic>
          <a:graphicData uri="http://schemas.openxmlformats.org/drawingml/2006/table">
            <a:tbl>
              <a:tblPr firstRow="1" bandRow="1">
                <a:tableStyleId>{E8B1032C-EA38-4F05-BA0D-38AFFFC7BED3}</a:tableStyleId>
              </a:tblPr>
              <a:tblGrid>
                <a:gridCol w="396253">
                  <a:extLst>
                    <a:ext uri="{9D8B030D-6E8A-4147-A177-3AD203B41FA5}">
                      <a16:colId xmlns:a16="http://schemas.microsoft.com/office/drawing/2014/main" val="2017166614"/>
                    </a:ext>
                  </a:extLst>
                </a:gridCol>
                <a:gridCol w="1130153">
                  <a:extLst>
                    <a:ext uri="{9D8B030D-6E8A-4147-A177-3AD203B41FA5}">
                      <a16:colId xmlns:a16="http://schemas.microsoft.com/office/drawing/2014/main" val="2028318280"/>
                    </a:ext>
                  </a:extLst>
                </a:gridCol>
              </a:tblGrid>
              <a:tr h="288987">
                <a:tc>
                  <a:txBody>
                    <a:bodyPr/>
                    <a:lstStyle/>
                    <a:p>
                      <a:endParaRPr lang="en-US" sz="900"/>
                    </a:p>
                  </a:txBody>
                  <a:tcPr/>
                </a:tc>
                <a:tc>
                  <a:txBody>
                    <a:bodyPr/>
                    <a:lstStyle/>
                    <a:p>
                      <a:endParaRPr lang="en-US" sz="900"/>
                    </a:p>
                  </a:txBody>
                  <a:tcPr/>
                </a:tc>
                <a:extLst>
                  <a:ext uri="{0D108BD9-81ED-4DB2-BD59-A6C34878D82A}">
                    <a16:rowId xmlns:a16="http://schemas.microsoft.com/office/drawing/2014/main" val="3686825254"/>
                  </a:ext>
                </a:extLst>
              </a:tr>
              <a:tr h="288987">
                <a:tc>
                  <a:txBody>
                    <a:bodyPr/>
                    <a:lstStyle/>
                    <a:p>
                      <a:endParaRPr lang="en-US" sz="900"/>
                    </a:p>
                  </a:txBody>
                  <a:tcPr/>
                </a:tc>
                <a:tc>
                  <a:txBody>
                    <a:bodyPr/>
                    <a:lstStyle/>
                    <a:p>
                      <a:endParaRPr lang="en-US" sz="900"/>
                    </a:p>
                  </a:txBody>
                  <a:tcPr/>
                </a:tc>
                <a:extLst>
                  <a:ext uri="{0D108BD9-81ED-4DB2-BD59-A6C34878D82A}">
                    <a16:rowId xmlns:a16="http://schemas.microsoft.com/office/drawing/2014/main" val="1362818257"/>
                  </a:ext>
                </a:extLst>
              </a:tr>
            </a:tbl>
          </a:graphicData>
        </a:graphic>
      </p:graphicFrame>
      <p:sp>
        <p:nvSpPr>
          <p:cNvPr id="2" name="Title 1">
            <a:extLst>
              <a:ext uri="{FF2B5EF4-FFF2-40B4-BE49-F238E27FC236}">
                <a16:creationId xmlns:a16="http://schemas.microsoft.com/office/drawing/2014/main" id="{2955D705-764D-ED25-EC93-B5A1042F597A}"/>
              </a:ext>
            </a:extLst>
          </p:cNvPr>
          <p:cNvSpPr>
            <a:spLocks noGrp="1"/>
          </p:cNvSpPr>
          <p:nvPr>
            <p:ph type="title"/>
          </p:nvPr>
        </p:nvSpPr>
        <p:spPr>
          <a:xfrm>
            <a:off x="524397" y="63796"/>
            <a:ext cx="11018520" cy="553998"/>
          </a:xfrm>
        </p:spPr>
        <p:txBody>
          <a:bodyPr/>
          <a:lstStyle/>
          <a:p>
            <a:pPr algn="ctr"/>
            <a:r>
              <a:rPr lang="en-US" dirty="0"/>
              <a:t>Integration components - Overview</a:t>
            </a:r>
          </a:p>
        </p:txBody>
      </p:sp>
      <p:sp>
        <p:nvSpPr>
          <p:cNvPr id="9" name="TextBox 8">
            <a:extLst>
              <a:ext uri="{FF2B5EF4-FFF2-40B4-BE49-F238E27FC236}">
                <a16:creationId xmlns:a16="http://schemas.microsoft.com/office/drawing/2014/main" id="{91B0DE67-4B39-6DBD-DE61-5DB2B84FE01F}"/>
              </a:ext>
            </a:extLst>
          </p:cNvPr>
          <p:cNvSpPr txBox="1"/>
          <p:nvPr/>
        </p:nvSpPr>
        <p:spPr>
          <a:xfrm flipH="1">
            <a:off x="1247912" y="2665397"/>
            <a:ext cx="3283890"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Finance and operations apps </a:t>
            </a:r>
          </a:p>
        </p:txBody>
      </p:sp>
      <p:sp>
        <p:nvSpPr>
          <p:cNvPr id="17" name="Rectangle: Rounded Corners 16">
            <a:extLst>
              <a:ext uri="{FF2B5EF4-FFF2-40B4-BE49-F238E27FC236}">
                <a16:creationId xmlns:a16="http://schemas.microsoft.com/office/drawing/2014/main" id="{C4C1653C-D8B6-CD4C-0E98-9C040E34582F}"/>
              </a:ext>
            </a:extLst>
          </p:cNvPr>
          <p:cNvSpPr/>
          <p:nvPr/>
        </p:nvSpPr>
        <p:spPr bwMode="auto">
          <a:xfrm>
            <a:off x="350225" y="2578292"/>
            <a:ext cx="7629450" cy="3502404"/>
          </a:xfrm>
          <a:prstGeom prst="roundRect">
            <a:avLst/>
          </a:prstGeom>
          <a:noFill/>
          <a:ln w="38100">
            <a:solidFill>
              <a:schemeClr val="accent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23285C82-509F-C969-B71B-255908AA906E}"/>
              </a:ext>
            </a:extLst>
          </p:cNvPr>
          <p:cNvSpPr/>
          <p:nvPr/>
        </p:nvSpPr>
        <p:spPr bwMode="auto">
          <a:xfrm>
            <a:off x="5033228" y="2578292"/>
            <a:ext cx="6249436" cy="3500447"/>
          </a:xfrm>
          <a:prstGeom prst="roundRect">
            <a:avLst/>
          </a:prstGeom>
          <a:noFill/>
          <a:ln w="38100">
            <a:solidFill>
              <a:srgbClr val="15A31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E4B432E8-3C0C-855C-177D-94A8443BA058}"/>
              </a:ext>
            </a:extLst>
          </p:cNvPr>
          <p:cNvSpPr txBox="1"/>
          <p:nvPr/>
        </p:nvSpPr>
        <p:spPr>
          <a:xfrm flipH="1">
            <a:off x="9041242" y="2670146"/>
            <a:ext cx="1412850"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Dataverse</a:t>
            </a:r>
          </a:p>
        </p:txBody>
      </p:sp>
      <p:sp>
        <p:nvSpPr>
          <p:cNvPr id="22" name="Rectangle: Rounded Corners 21">
            <a:extLst>
              <a:ext uri="{FF2B5EF4-FFF2-40B4-BE49-F238E27FC236}">
                <a16:creationId xmlns:a16="http://schemas.microsoft.com/office/drawing/2014/main" id="{08452ACC-3DEF-E774-0436-3C415131D6D6}"/>
              </a:ext>
            </a:extLst>
          </p:cNvPr>
          <p:cNvSpPr/>
          <p:nvPr/>
        </p:nvSpPr>
        <p:spPr bwMode="auto">
          <a:xfrm>
            <a:off x="5448569" y="3625929"/>
            <a:ext cx="1045486" cy="875622"/>
          </a:xfrm>
          <a:prstGeom prst="roundRect">
            <a:avLst/>
          </a:prstGeom>
          <a:solidFill>
            <a:schemeClr val="tx2">
              <a:lumMod val="20000"/>
              <a:lumOff val="80000"/>
            </a:schemeClr>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Business Events</a:t>
            </a:r>
          </a:p>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Data Events</a:t>
            </a:r>
          </a:p>
        </p:txBody>
      </p:sp>
      <p:sp>
        <p:nvSpPr>
          <p:cNvPr id="23" name="Rectangle: Rounded Corners 22">
            <a:extLst>
              <a:ext uri="{FF2B5EF4-FFF2-40B4-BE49-F238E27FC236}">
                <a16:creationId xmlns:a16="http://schemas.microsoft.com/office/drawing/2014/main" id="{EF2A8F90-6200-02C0-D951-E2747A742FDD}"/>
              </a:ext>
            </a:extLst>
          </p:cNvPr>
          <p:cNvSpPr/>
          <p:nvPr/>
        </p:nvSpPr>
        <p:spPr bwMode="auto">
          <a:xfrm>
            <a:off x="6637943" y="3625929"/>
            <a:ext cx="1045485" cy="848748"/>
          </a:xfrm>
          <a:prstGeom prst="roundRect">
            <a:avLst/>
          </a:prstGeom>
          <a:solidFill>
            <a:schemeClr val="accent4"/>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Virtual Table</a:t>
            </a:r>
          </a:p>
        </p:txBody>
      </p:sp>
      <p:sp>
        <p:nvSpPr>
          <p:cNvPr id="24" name="Rectangle: Rounded Corners 23">
            <a:extLst>
              <a:ext uri="{FF2B5EF4-FFF2-40B4-BE49-F238E27FC236}">
                <a16:creationId xmlns:a16="http://schemas.microsoft.com/office/drawing/2014/main" id="{4E1FF58C-245D-1370-E7D6-D1821755ED64}"/>
              </a:ext>
            </a:extLst>
          </p:cNvPr>
          <p:cNvSpPr/>
          <p:nvPr/>
        </p:nvSpPr>
        <p:spPr bwMode="auto">
          <a:xfrm>
            <a:off x="1786119" y="3379170"/>
            <a:ext cx="3134211" cy="1553099"/>
          </a:xfrm>
          <a:prstGeom prst="roundRect">
            <a:avLst/>
          </a:prstGeom>
          <a:noFill/>
          <a:ln>
            <a:solidFill>
              <a:schemeClr val="tx2"/>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67B96274-CB43-4F84-6498-65AF7A05BFC6}"/>
              </a:ext>
            </a:extLst>
          </p:cNvPr>
          <p:cNvSpPr/>
          <p:nvPr/>
        </p:nvSpPr>
        <p:spPr bwMode="auto">
          <a:xfrm>
            <a:off x="1838869" y="4010548"/>
            <a:ext cx="1489893" cy="75566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Data Management </a:t>
            </a:r>
          </a:p>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Framework</a:t>
            </a:r>
          </a:p>
        </p:txBody>
      </p:sp>
      <p:sp>
        <p:nvSpPr>
          <p:cNvPr id="26" name="Rectangle 25">
            <a:extLst>
              <a:ext uri="{FF2B5EF4-FFF2-40B4-BE49-F238E27FC236}">
                <a16:creationId xmlns:a16="http://schemas.microsoft.com/office/drawing/2014/main" id="{E781F431-C48F-8888-D092-142C4C9CB75D}"/>
              </a:ext>
            </a:extLst>
          </p:cNvPr>
          <p:cNvSpPr/>
          <p:nvPr/>
        </p:nvSpPr>
        <p:spPr bwMode="auto">
          <a:xfrm>
            <a:off x="3365621" y="4010548"/>
            <a:ext cx="1489892" cy="755667"/>
          </a:xfrm>
          <a:prstGeom prst="rect">
            <a:avLst/>
          </a:prstGeom>
          <a:solidFill>
            <a:schemeClr val="accent4"/>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OData</a:t>
            </a:r>
          </a:p>
        </p:txBody>
      </p:sp>
      <p:sp>
        <p:nvSpPr>
          <p:cNvPr id="28" name="Arrow: Left-Right 27">
            <a:extLst>
              <a:ext uri="{FF2B5EF4-FFF2-40B4-BE49-F238E27FC236}">
                <a16:creationId xmlns:a16="http://schemas.microsoft.com/office/drawing/2014/main" id="{FCB32DF7-0FA7-0284-4590-E12541AB104E}"/>
              </a:ext>
            </a:extLst>
          </p:cNvPr>
          <p:cNvSpPr/>
          <p:nvPr/>
        </p:nvSpPr>
        <p:spPr bwMode="auto">
          <a:xfrm>
            <a:off x="5114329" y="2825255"/>
            <a:ext cx="2815220" cy="642986"/>
          </a:xfrm>
          <a:prstGeom prst="leftRightArrow">
            <a:avLst/>
          </a:prstGeom>
          <a:gradFill flip="none" rotWithShape="1">
            <a:gsLst>
              <a:gs pos="100000">
                <a:schemeClr val="accent3"/>
              </a:gs>
              <a:gs pos="0">
                <a:schemeClr val="accent4"/>
              </a:gs>
            </a:gsLst>
            <a:lin ang="5400000" scaled="0"/>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Dual Write</a:t>
            </a:r>
          </a:p>
        </p:txBody>
      </p:sp>
      <p:sp>
        <p:nvSpPr>
          <p:cNvPr id="29" name="Rectangle: Rounded Corners 28">
            <a:extLst>
              <a:ext uri="{FF2B5EF4-FFF2-40B4-BE49-F238E27FC236}">
                <a16:creationId xmlns:a16="http://schemas.microsoft.com/office/drawing/2014/main" id="{41C82BFB-6B45-F111-D2EE-A6A27F71A7D4}"/>
              </a:ext>
            </a:extLst>
          </p:cNvPr>
          <p:cNvSpPr/>
          <p:nvPr/>
        </p:nvSpPr>
        <p:spPr bwMode="auto">
          <a:xfrm>
            <a:off x="3349707" y="5100421"/>
            <a:ext cx="1490472" cy="758952"/>
          </a:xfrm>
          <a:prstGeom prst="roundRect">
            <a:avLst/>
          </a:prstGeom>
          <a:solidFill>
            <a:schemeClr val="accent4"/>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Custom services</a:t>
            </a:r>
          </a:p>
        </p:txBody>
      </p:sp>
      <p:sp>
        <p:nvSpPr>
          <p:cNvPr id="32" name="Rectangle 31">
            <a:extLst>
              <a:ext uri="{FF2B5EF4-FFF2-40B4-BE49-F238E27FC236}">
                <a16:creationId xmlns:a16="http://schemas.microsoft.com/office/drawing/2014/main" id="{5FCB7A15-6E6E-2233-D368-CF279A9AAE86}"/>
              </a:ext>
            </a:extLst>
          </p:cNvPr>
          <p:cNvSpPr/>
          <p:nvPr/>
        </p:nvSpPr>
        <p:spPr bwMode="auto">
          <a:xfrm>
            <a:off x="2508105" y="6488929"/>
            <a:ext cx="1052181" cy="246451"/>
          </a:xfrm>
          <a:prstGeom prst="rect">
            <a:avLst/>
          </a:prstGeom>
          <a:solidFill>
            <a:schemeClr val="accent4"/>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Synchronous</a:t>
            </a:r>
          </a:p>
        </p:txBody>
      </p:sp>
      <p:sp>
        <p:nvSpPr>
          <p:cNvPr id="33" name="Rectangle 32">
            <a:extLst>
              <a:ext uri="{FF2B5EF4-FFF2-40B4-BE49-F238E27FC236}">
                <a16:creationId xmlns:a16="http://schemas.microsoft.com/office/drawing/2014/main" id="{B2E8873E-7DC8-1DA5-73A5-7B6D42DA1F22}"/>
              </a:ext>
            </a:extLst>
          </p:cNvPr>
          <p:cNvSpPr/>
          <p:nvPr/>
        </p:nvSpPr>
        <p:spPr bwMode="auto">
          <a:xfrm>
            <a:off x="1397464" y="6488929"/>
            <a:ext cx="1050112" cy="2464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Asynchronous</a:t>
            </a:r>
          </a:p>
        </p:txBody>
      </p:sp>
      <p:sp>
        <p:nvSpPr>
          <p:cNvPr id="34" name="Rectangle: Rounded Corners 33">
            <a:extLst>
              <a:ext uri="{FF2B5EF4-FFF2-40B4-BE49-F238E27FC236}">
                <a16:creationId xmlns:a16="http://schemas.microsoft.com/office/drawing/2014/main" id="{9C8461D8-92C6-DB35-753C-A301F161735C}"/>
              </a:ext>
            </a:extLst>
          </p:cNvPr>
          <p:cNvSpPr/>
          <p:nvPr/>
        </p:nvSpPr>
        <p:spPr bwMode="auto">
          <a:xfrm>
            <a:off x="284754" y="6488929"/>
            <a:ext cx="1052181" cy="246451"/>
          </a:xfrm>
          <a:prstGeom prst="roundRect">
            <a:avLst/>
          </a:prstGeom>
          <a:solidFill>
            <a:schemeClr val="tx2">
              <a:lumMod val="20000"/>
              <a:lumOff val="80000"/>
            </a:schemeClr>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Near real-time</a:t>
            </a:r>
          </a:p>
        </p:txBody>
      </p:sp>
      <p:sp>
        <p:nvSpPr>
          <p:cNvPr id="35" name="Rectangle 34">
            <a:extLst>
              <a:ext uri="{FF2B5EF4-FFF2-40B4-BE49-F238E27FC236}">
                <a16:creationId xmlns:a16="http://schemas.microsoft.com/office/drawing/2014/main" id="{574700F6-7F12-5E43-CAFD-878E9B59DFA1}"/>
              </a:ext>
            </a:extLst>
          </p:cNvPr>
          <p:cNvSpPr/>
          <p:nvPr/>
        </p:nvSpPr>
        <p:spPr>
          <a:xfrm>
            <a:off x="8153299" y="3957226"/>
            <a:ext cx="1489893" cy="755667"/>
          </a:xfrm>
          <a:prstGeom prst="rect">
            <a:avLst/>
          </a:prstGeom>
          <a:solidFill>
            <a:schemeClr val="accent4"/>
          </a:solidFill>
          <a:ln w="9525" cap="flat" cmpd="sng" algn="ctr">
            <a:noFill/>
            <a:prstDash val="solid"/>
          </a:ln>
          <a:effectLst/>
        </p:spPr>
        <p:txBody>
          <a:bodyPr vert="horz" rtlCol="0" anchor="ct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Plug-in (Synch)</a:t>
            </a:r>
          </a:p>
        </p:txBody>
      </p:sp>
      <p:sp>
        <p:nvSpPr>
          <p:cNvPr id="36" name="Rectangle: Rounded Corners 35">
            <a:extLst>
              <a:ext uri="{FF2B5EF4-FFF2-40B4-BE49-F238E27FC236}">
                <a16:creationId xmlns:a16="http://schemas.microsoft.com/office/drawing/2014/main" id="{A0D57CA0-7E20-1FB4-9E5E-76B44F7C1FF3}"/>
              </a:ext>
            </a:extLst>
          </p:cNvPr>
          <p:cNvSpPr/>
          <p:nvPr/>
        </p:nvSpPr>
        <p:spPr bwMode="auto">
          <a:xfrm>
            <a:off x="5693800" y="4797620"/>
            <a:ext cx="1756530" cy="642986"/>
          </a:xfrm>
          <a:prstGeom prst="roundRect">
            <a:avLst/>
          </a:prstGeom>
          <a:solidFill>
            <a:schemeClr val="tx2">
              <a:lumMod val="20000"/>
              <a:lumOff val="80000"/>
            </a:schemeClr>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Synapse Link</a:t>
            </a:r>
          </a:p>
        </p:txBody>
      </p:sp>
      <p:sp>
        <p:nvSpPr>
          <p:cNvPr id="37" name="Rectangle 36">
            <a:extLst>
              <a:ext uri="{FF2B5EF4-FFF2-40B4-BE49-F238E27FC236}">
                <a16:creationId xmlns:a16="http://schemas.microsoft.com/office/drawing/2014/main" id="{45AEDCE4-C3DE-76AC-5340-6AFD98933646}"/>
              </a:ext>
            </a:extLst>
          </p:cNvPr>
          <p:cNvSpPr/>
          <p:nvPr/>
        </p:nvSpPr>
        <p:spPr>
          <a:xfrm>
            <a:off x="8153299" y="3085511"/>
            <a:ext cx="1489893" cy="755667"/>
          </a:xfrm>
          <a:prstGeom prst="rect">
            <a:avLst/>
          </a:prstGeom>
          <a:gradFill flip="none" rotWithShape="1">
            <a:gsLst>
              <a:gs pos="100000">
                <a:schemeClr val="accent3"/>
              </a:gs>
              <a:gs pos="0">
                <a:schemeClr val="accent4"/>
              </a:gs>
            </a:gsLst>
            <a:lin ang="5400000" scaled="0"/>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OData/Web API</a:t>
            </a:r>
          </a:p>
        </p:txBody>
      </p:sp>
      <p:sp>
        <p:nvSpPr>
          <p:cNvPr id="40" name="Rectangle 39">
            <a:extLst>
              <a:ext uri="{FF2B5EF4-FFF2-40B4-BE49-F238E27FC236}">
                <a16:creationId xmlns:a16="http://schemas.microsoft.com/office/drawing/2014/main" id="{320DF0E8-0074-001F-B076-DDD8FC9B7BE9}"/>
              </a:ext>
            </a:extLst>
          </p:cNvPr>
          <p:cNvSpPr/>
          <p:nvPr/>
        </p:nvSpPr>
        <p:spPr>
          <a:xfrm>
            <a:off x="8153299" y="4828941"/>
            <a:ext cx="1485523" cy="755666"/>
          </a:xfrm>
          <a:prstGeom prst="rect">
            <a:avLst/>
          </a:prstGeom>
          <a:solidFill>
            <a:schemeClr val="accent3"/>
          </a:solidFill>
          <a:ln w="9525" cap="flat" cmpd="sng" algn="ctr">
            <a:noFill/>
            <a:prstDash val="solid"/>
          </a:ln>
          <a:effectLst/>
        </p:spPr>
        <p:txBody>
          <a:bodyPr vert="horz" rtlCol="0" anchor="ct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Plug-in (</a:t>
            </a:r>
            <a:r>
              <a:rPr kumimoji="0" lang="en-US" sz="1200" b="0" i="0" u="none" strike="noStrike" kern="0" cap="none" spc="0" normalizeH="0" baseline="0" noProof="0" err="1">
                <a:ln>
                  <a:noFill/>
                </a:ln>
                <a:solidFill>
                  <a:prstClr val="black"/>
                </a:solidFill>
                <a:effectLst/>
                <a:uLnTx/>
                <a:uFillTx/>
                <a:latin typeface="Segoe UI"/>
                <a:ea typeface="Segoe UI" pitchFamily="34" charset="0"/>
                <a:cs typeface="Segoe UI" pitchFamily="34" charset="0"/>
              </a:rPr>
              <a:t>Asynch</a:t>
            </a:r>
            <a:r>
              <a:rPr kumimoji="0" lang="en-US" sz="12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a:t>
            </a:r>
          </a:p>
        </p:txBody>
      </p:sp>
      <p:sp>
        <p:nvSpPr>
          <p:cNvPr id="51" name="Rectangle: Rounded Corners 50">
            <a:extLst>
              <a:ext uri="{FF2B5EF4-FFF2-40B4-BE49-F238E27FC236}">
                <a16:creationId xmlns:a16="http://schemas.microsoft.com/office/drawing/2014/main" id="{77F15287-3C9C-8E1D-9107-776F56872423}"/>
              </a:ext>
            </a:extLst>
          </p:cNvPr>
          <p:cNvSpPr/>
          <p:nvPr/>
        </p:nvSpPr>
        <p:spPr bwMode="auto">
          <a:xfrm>
            <a:off x="1838064" y="5112528"/>
            <a:ext cx="1490472" cy="758952"/>
          </a:xfrm>
          <a:prstGeom prst="roundRect">
            <a:avLst/>
          </a:prstGeom>
          <a:solidFill>
            <a:schemeClr val="accent4"/>
          </a:solidFill>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51028"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Custom classes  External endpoints</a:t>
            </a:r>
          </a:p>
        </p:txBody>
      </p:sp>
      <p:sp>
        <p:nvSpPr>
          <p:cNvPr id="52" name="Arrow: Up 51">
            <a:extLst>
              <a:ext uri="{FF2B5EF4-FFF2-40B4-BE49-F238E27FC236}">
                <a16:creationId xmlns:a16="http://schemas.microsoft.com/office/drawing/2014/main" id="{36BAB730-5D13-2A87-F4A3-46BBA8C2E767}"/>
              </a:ext>
            </a:extLst>
          </p:cNvPr>
          <p:cNvSpPr/>
          <p:nvPr/>
        </p:nvSpPr>
        <p:spPr bwMode="auto">
          <a:xfrm rot="10800000">
            <a:off x="3121513" y="4495010"/>
            <a:ext cx="150829" cy="231159"/>
          </a:xfrm>
          <a:prstGeom prst="upArrow">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Arrow: Up 52">
            <a:extLst>
              <a:ext uri="{FF2B5EF4-FFF2-40B4-BE49-F238E27FC236}">
                <a16:creationId xmlns:a16="http://schemas.microsoft.com/office/drawing/2014/main" id="{16C08B59-4597-B699-6C1F-F9D5B137B7C4}"/>
              </a:ext>
            </a:extLst>
          </p:cNvPr>
          <p:cNvSpPr/>
          <p:nvPr/>
        </p:nvSpPr>
        <p:spPr bwMode="auto">
          <a:xfrm>
            <a:off x="3121512" y="4045962"/>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Arrow: Up 53">
            <a:extLst>
              <a:ext uri="{FF2B5EF4-FFF2-40B4-BE49-F238E27FC236}">
                <a16:creationId xmlns:a16="http://schemas.microsoft.com/office/drawing/2014/main" id="{0A9E7993-A1AC-2E05-E740-F53D19C6A206}"/>
              </a:ext>
            </a:extLst>
          </p:cNvPr>
          <p:cNvSpPr/>
          <p:nvPr/>
        </p:nvSpPr>
        <p:spPr bwMode="auto">
          <a:xfrm>
            <a:off x="9363382" y="6200613"/>
            <a:ext cx="150829" cy="231159"/>
          </a:xfrm>
          <a:prstGeom prst="upArrow">
            <a:avLst/>
          </a:prstGeom>
          <a:solidFill>
            <a:srgbClr val="9BF00B"/>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Arrow: Up 54">
            <a:extLst>
              <a:ext uri="{FF2B5EF4-FFF2-40B4-BE49-F238E27FC236}">
                <a16:creationId xmlns:a16="http://schemas.microsoft.com/office/drawing/2014/main" id="{BD49C30B-113C-6ADF-55EE-8AB1A4001EAB}"/>
              </a:ext>
            </a:extLst>
          </p:cNvPr>
          <p:cNvSpPr/>
          <p:nvPr/>
        </p:nvSpPr>
        <p:spPr bwMode="auto">
          <a:xfrm rot="10800000">
            <a:off x="9363382" y="6495013"/>
            <a:ext cx="150829" cy="231159"/>
          </a:xfrm>
          <a:prstGeom prst="upArrow">
            <a:avLst/>
          </a:prstGeom>
          <a:solidFill>
            <a:srgbClr val="D83B0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Arrow: Up 59">
            <a:extLst>
              <a:ext uri="{FF2B5EF4-FFF2-40B4-BE49-F238E27FC236}">
                <a16:creationId xmlns:a16="http://schemas.microsoft.com/office/drawing/2014/main" id="{302BD5F5-AD65-311F-FB77-2A02A412D7FC}"/>
              </a:ext>
            </a:extLst>
          </p:cNvPr>
          <p:cNvSpPr/>
          <p:nvPr/>
        </p:nvSpPr>
        <p:spPr bwMode="auto">
          <a:xfrm>
            <a:off x="6293473" y="3680882"/>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Arrow: Up 60">
            <a:extLst>
              <a:ext uri="{FF2B5EF4-FFF2-40B4-BE49-F238E27FC236}">
                <a16:creationId xmlns:a16="http://schemas.microsoft.com/office/drawing/2014/main" id="{7A8C68B2-342B-E7B6-DEC5-A00F106BCB39}"/>
              </a:ext>
            </a:extLst>
          </p:cNvPr>
          <p:cNvSpPr/>
          <p:nvPr/>
        </p:nvSpPr>
        <p:spPr bwMode="auto">
          <a:xfrm>
            <a:off x="7431474" y="3662610"/>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Arrow: Up 61">
            <a:extLst>
              <a:ext uri="{FF2B5EF4-FFF2-40B4-BE49-F238E27FC236}">
                <a16:creationId xmlns:a16="http://schemas.microsoft.com/office/drawing/2014/main" id="{A4E2A19E-3E1D-3A68-53ED-6ECEA648AA7F}"/>
              </a:ext>
            </a:extLst>
          </p:cNvPr>
          <p:cNvSpPr/>
          <p:nvPr/>
        </p:nvSpPr>
        <p:spPr bwMode="auto">
          <a:xfrm>
            <a:off x="7207893" y="4845142"/>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7F4C8DD4-7781-2C8B-278B-59E059400CC3}"/>
              </a:ext>
            </a:extLst>
          </p:cNvPr>
          <p:cNvSpPr/>
          <p:nvPr/>
        </p:nvSpPr>
        <p:spPr>
          <a:xfrm>
            <a:off x="9708689" y="3086235"/>
            <a:ext cx="1489893" cy="755667"/>
          </a:xfrm>
          <a:prstGeom prst="rect">
            <a:avLst/>
          </a:prstGeom>
          <a:solidFill>
            <a:schemeClr val="accent4"/>
          </a:solidFill>
          <a:ln w="9525" cap="flat" cmpd="sng" algn="ctr">
            <a:noFill/>
            <a:prstDash val="solid"/>
          </a:ln>
          <a:effectLst/>
        </p:spPr>
        <p:txBody>
          <a:bodyPr vert="horz" rtlCol="0" anchor="ct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TDS Endpoint</a:t>
            </a:r>
          </a:p>
        </p:txBody>
      </p:sp>
      <p:sp>
        <p:nvSpPr>
          <p:cNvPr id="64" name="Arrow: Up 63">
            <a:extLst>
              <a:ext uri="{FF2B5EF4-FFF2-40B4-BE49-F238E27FC236}">
                <a16:creationId xmlns:a16="http://schemas.microsoft.com/office/drawing/2014/main" id="{34C4ED16-4378-7390-97BA-0B62BAF43A6B}"/>
              </a:ext>
            </a:extLst>
          </p:cNvPr>
          <p:cNvSpPr/>
          <p:nvPr/>
        </p:nvSpPr>
        <p:spPr bwMode="auto">
          <a:xfrm rot="10800000">
            <a:off x="9442262" y="3553034"/>
            <a:ext cx="150829" cy="231159"/>
          </a:xfrm>
          <a:prstGeom prst="upArrow">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Arrow: Up 66">
            <a:extLst>
              <a:ext uri="{FF2B5EF4-FFF2-40B4-BE49-F238E27FC236}">
                <a16:creationId xmlns:a16="http://schemas.microsoft.com/office/drawing/2014/main" id="{ED3C5466-3164-1B09-76D9-887F4BE49B7E}"/>
              </a:ext>
            </a:extLst>
          </p:cNvPr>
          <p:cNvSpPr/>
          <p:nvPr/>
        </p:nvSpPr>
        <p:spPr bwMode="auto">
          <a:xfrm>
            <a:off x="11014380" y="3169964"/>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Arrow: Up 68">
            <a:extLst>
              <a:ext uri="{FF2B5EF4-FFF2-40B4-BE49-F238E27FC236}">
                <a16:creationId xmlns:a16="http://schemas.microsoft.com/office/drawing/2014/main" id="{EA78AB13-C9F0-2738-B13F-85EBA76609A2}"/>
              </a:ext>
            </a:extLst>
          </p:cNvPr>
          <p:cNvSpPr/>
          <p:nvPr/>
        </p:nvSpPr>
        <p:spPr bwMode="auto">
          <a:xfrm>
            <a:off x="9470276" y="3987556"/>
            <a:ext cx="150829" cy="231159"/>
          </a:xfrm>
          <a:prstGeom prst="upArrow">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Arrow: Up 72">
            <a:extLst>
              <a:ext uri="{FF2B5EF4-FFF2-40B4-BE49-F238E27FC236}">
                <a16:creationId xmlns:a16="http://schemas.microsoft.com/office/drawing/2014/main" id="{5B400888-EA7A-96AD-22D3-B623490C6673}"/>
              </a:ext>
            </a:extLst>
          </p:cNvPr>
          <p:cNvSpPr/>
          <p:nvPr/>
        </p:nvSpPr>
        <p:spPr bwMode="auto">
          <a:xfrm>
            <a:off x="9470277" y="4903011"/>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Arrow: Up 73">
            <a:extLst>
              <a:ext uri="{FF2B5EF4-FFF2-40B4-BE49-F238E27FC236}">
                <a16:creationId xmlns:a16="http://schemas.microsoft.com/office/drawing/2014/main" id="{A3FAD0FF-C454-9B55-77C0-8B8D9F7BE942}"/>
              </a:ext>
            </a:extLst>
          </p:cNvPr>
          <p:cNvSpPr/>
          <p:nvPr/>
        </p:nvSpPr>
        <p:spPr bwMode="auto">
          <a:xfrm rot="10800000">
            <a:off x="7431475" y="4188625"/>
            <a:ext cx="150829" cy="231159"/>
          </a:xfrm>
          <a:prstGeom prst="upArrow">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07D5F593-63C6-513B-9D79-79FC6C12720A}"/>
              </a:ext>
            </a:extLst>
          </p:cNvPr>
          <p:cNvGrpSpPr/>
          <p:nvPr/>
        </p:nvGrpSpPr>
        <p:grpSpPr>
          <a:xfrm>
            <a:off x="3963829" y="6299066"/>
            <a:ext cx="4133229" cy="511005"/>
            <a:chOff x="4126674" y="6299066"/>
            <a:chExt cx="4133229" cy="511005"/>
          </a:xfrm>
        </p:grpSpPr>
        <p:sp>
          <p:nvSpPr>
            <p:cNvPr id="42" name="Rectangle: Top Corners Rounded 41">
              <a:extLst>
                <a:ext uri="{FF2B5EF4-FFF2-40B4-BE49-F238E27FC236}">
                  <a16:creationId xmlns:a16="http://schemas.microsoft.com/office/drawing/2014/main" id="{C5AA2F30-DDA7-9FD2-DF7D-B4E115C204CA}"/>
                </a:ext>
              </a:extLst>
            </p:cNvPr>
            <p:cNvSpPr/>
            <p:nvPr/>
          </p:nvSpPr>
          <p:spPr bwMode="auto">
            <a:xfrm rot="16200000" flipH="1">
              <a:off x="6064912" y="4605792"/>
              <a:ext cx="501717" cy="3888265"/>
            </a:xfrm>
            <a:prstGeom prst="round2SameRect">
              <a:avLst>
                <a:gd name="adj1" fmla="val 657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0A1B45"/>
                </a:solidFill>
                <a:effectLst/>
                <a:uLnTx/>
                <a:uFillTx/>
                <a:latin typeface="Segoe UI Semibold"/>
                <a:ea typeface="Segoe UI" pitchFamily="34" charset="0"/>
                <a:cs typeface="Segoe UI" pitchFamily="34" charset="0"/>
              </a:endParaRPr>
            </a:p>
          </p:txBody>
        </p:sp>
        <p:sp>
          <p:nvSpPr>
            <p:cNvPr id="43" name="TextBox 42">
              <a:extLst>
                <a:ext uri="{FF2B5EF4-FFF2-40B4-BE49-F238E27FC236}">
                  <a16:creationId xmlns:a16="http://schemas.microsoft.com/office/drawing/2014/main" id="{86C5270E-3662-CA48-E780-9C36792898D0}"/>
                </a:ext>
              </a:extLst>
            </p:cNvPr>
            <p:cNvSpPr txBox="1"/>
            <p:nvPr/>
          </p:nvSpPr>
          <p:spPr>
            <a:xfrm flipH="1">
              <a:off x="5503555" y="6641257"/>
              <a:ext cx="1812035" cy="1384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A1B45"/>
                  </a:solidFill>
                  <a:effectLst/>
                  <a:uLnTx/>
                  <a:uFillTx/>
                  <a:latin typeface="Segoe UI Semibold"/>
                  <a:ea typeface="+mn-ea"/>
                  <a:cs typeface="+mn-cs"/>
                </a:rPr>
                <a:t>RESTful services</a:t>
              </a:r>
            </a:p>
          </p:txBody>
        </p:sp>
        <p:sp>
          <p:nvSpPr>
            <p:cNvPr id="44" name="bot_3" title="Icon of two chevron brackets with two dots between them">
              <a:extLst>
                <a:ext uri="{FF2B5EF4-FFF2-40B4-BE49-F238E27FC236}">
                  <a16:creationId xmlns:a16="http://schemas.microsoft.com/office/drawing/2014/main" id="{8CAB2224-22F5-23AF-7DAF-7EED0517AF08}"/>
                </a:ext>
              </a:extLst>
            </p:cNvPr>
            <p:cNvSpPr>
              <a:spLocks noChangeAspect="1" noEditPoints="1"/>
            </p:cNvSpPr>
            <p:nvPr/>
          </p:nvSpPr>
          <p:spPr bwMode="auto">
            <a:xfrm>
              <a:off x="6210298" y="6369184"/>
              <a:ext cx="308240" cy="22116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A1B45"/>
                </a:solidFill>
                <a:effectLst/>
                <a:uLnTx/>
                <a:uFillTx/>
                <a:latin typeface="Segoe UI Semibold"/>
                <a:ea typeface="+mn-ea"/>
                <a:cs typeface="+mn-cs"/>
              </a:endParaRPr>
            </a:p>
          </p:txBody>
        </p:sp>
        <p:sp>
          <p:nvSpPr>
            <p:cNvPr id="45" name="TextBox 44">
              <a:extLst>
                <a:ext uri="{FF2B5EF4-FFF2-40B4-BE49-F238E27FC236}">
                  <a16:creationId xmlns:a16="http://schemas.microsoft.com/office/drawing/2014/main" id="{2B80A11D-F69C-EF50-3DE1-63A20F685F0A}"/>
                </a:ext>
              </a:extLst>
            </p:cNvPr>
            <p:cNvSpPr txBox="1"/>
            <p:nvPr/>
          </p:nvSpPr>
          <p:spPr>
            <a:xfrm flipH="1">
              <a:off x="4126674" y="6619122"/>
              <a:ext cx="1688628" cy="1384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A1B45"/>
                  </a:solidFill>
                  <a:effectLst/>
                  <a:uLnTx/>
                  <a:uFillTx/>
                  <a:latin typeface="Segoe UI Semibold"/>
                  <a:ea typeface="+mn-ea"/>
                  <a:cs typeface="+mn-cs"/>
                </a:rPr>
                <a:t>Microsoft Entra ID</a:t>
              </a:r>
            </a:p>
          </p:txBody>
        </p:sp>
        <p:grpSp>
          <p:nvGrpSpPr>
            <p:cNvPr id="46" name="Group 45">
              <a:extLst>
                <a:ext uri="{FF2B5EF4-FFF2-40B4-BE49-F238E27FC236}">
                  <a16:creationId xmlns:a16="http://schemas.microsoft.com/office/drawing/2014/main" id="{1FAE141A-A050-A7A5-AD74-3D51DB11B117}"/>
                </a:ext>
              </a:extLst>
            </p:cNvPr>
            <p:cNvGrpSpPr/>
            <p:nvPr/>
          </p:nvGrpSpPr>
          <p:grpSpPr>
            <a:xfrm>
              <a:off x="4996150" y="6374901"/>
              <a:ext cx="202359" cy="215445"/>
              <a:chOff x="-822566" y="1734863"/>
              <a:chExt cx="343544" cy="365760"/>
            </a:xfrm>
          </p:grpSpPr>
          <p:sp>
            <p:nvSpPr>
              <p:cNvPr id="47" name="Shield_EA18" title="Icon of a shield">
                <a:extLst>
                  <a:ext uri="{FF2B5EF4-FFF2-40B4-BE49-F238E27FC236}">
                    <a16:creationId xmlns:a16="http://schemas.microsoft.com/office/drawing/2014/main" id="{9430513B-FA0D-A2AF-3D66-EFC264DE11E6}"/>
                  </a:ext>
                </a:extLst>
              </p:cNvPr>
              <p:cNvSpPr>
                <a:spLocks noChangeAspect="1"/>
              </p:cNvSpPr>
              <p:nvPr/>
            </p:nvSpPr>
            <p:spPr bwMode="auto">
              <a:xfrm>
                <a:off x="-822566" y="1734863"/>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A1B45"/>
                  </a:solidFill>
                  <a:effectLst/>
                  <a:uLnTx/>
                  <a:uFillTx/>
                  <a:latin typeface="Segoe UI Semibold"/>
                  <a:ea typeface="+mn-ea"/>
                  <a:cs typeface="+mn-cs"/>
                </a:endParaRPr>
              </a:p>
            </p:txBody>
          </p:sp>
          <p:sp>
            <p:nvSpPr>
              <p:cNvPr id="48" name="Lock" title="Icon of a padlock">
                <a:extLst>
                  <a:ext uri="{FF2B5EF4-FFF2-40B4-BE49-F238E27FC236}">
                    <a16:creationId xmlns:a16="http://schemas.microsoft.com/office/drawing/2014/main" id="{3236DF62-B105-4380-8A30-F698A027079F}"/>
                  </a:ext>
                </a:extLst>
              </p:cNvPr>
              <p:cNvSpPr>
                <a:spLocks noChangeAspect="1" noEditPoints="1"/>
              </p:cNvSpPr>
              <p:nvPr/>
            </p:nvSpPr>
            <p:spPr bwMode="auto">
              <a:xfrm>
                <a:off x="-715919" y="1826722"/>
                <a:ext cx="130250" cy="18204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A1B45"/>
                  </a:solidFill>
                  <a:effectLst/>
                  <a:uLnTx/>
                  <a:uFillTx/>
                  <a:latin typeface="Segoe UI Semibold"/>
                  <a:ea typeface="+mn-ea"/>
                  <a:cs typeface="+mn-cs"/>
                </a:endParaRPr>
              </a:p>
            </p:txBody>
          </p:sp>
        </p:grpSp>
        <p:sp>
          <p:nvSpPr>
            <p:cNvPr id="49" name="Rectangle 48">
              <a:extLst>
                <a:ext uri="{FF2B5EF4-FFF2-40B4-BE49-F238E27FC236}">
                  <a16:creationId xmlns:a16="http://schemas.microsoft.com/office/drawing/2014/main" id="{81CC2D56-29B7-61C4-7A6E-DC8052F9E09D}"/>
                </a:ext>
              </a:extLst>
            </p:cNvPr>
            <p:cNvSpPr/>
            <p:nvPr/>
          </p:nvSpPr>
          <p:spPr>
            <a:xfrm flipH="1">
              <a:off x="7003842" y="6619710"/>
              <a:ext cx="1256060" cy="138499"/>
            </a:xfrm>
            <a:prstGeom prst="rect">
              <a:avLst/>
            </a:prstGeom>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A1B45"/>
                  </a:solidFill>
                  <a:effectLst/>
                  <a:uLnTx/>
                  <a:uFillTx/>
                  <a:latin typeface="Segoe UI Semibold"/>
                  <a:ea typeface="+mn-ea"/>
                  <a:cs typeface="+mn-cs"/>
                </a:rPr>
                <a:t>JSON message format </a:t>
              </a:r>
            </a:p>
          </p:txBody>
        </p:sp>
        <p:sp>
          <p:nvSpPr>
            <p:cNvPr id="50" name="Browser_2" title="Icon of a browser window with a home symbol inside">
              <a:extLst>
                <a:ext uri="{FF2B5EF4-FFF2-40B4-BE49-F238E27FC236}">
                  <a16:creationId xmlns:a16="http://schemas.microsoft.com/office/drawing/2014/main" id="{96236C8C-6A87-C66B-B371-6274F1D58F03}"/>
                </a:ext>
              </a:extLst>
            </p:cNvPr>
            <p:cNvSpPr>
              <a:spLocks noChangeAspect="1" noEditPoints="1"/>
            </p:cNvSpPr>
            <p:nvPr/>
          </p:nvSpPr>
          <p:spPr bwMode="auto">
            <a:xfrm>
              <a:off x="7530327" y="6373133"/>
              <a:ext cx="257571" cy="21897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A1B45"/>
                </a:solidFill>
                <a:effectLst/>
                <a:uLnTx/>
                <a:uFillTx/>
                <a:latin typeface="Segoe UI Semibold"/>
                <a:ea typeface="+mn-ea"/>
                <a:cs typeface="+mn-cs"/>
              </a:endParaRPr>
            </a:p>
          </p:txBody>
        </p:sp>
        <p:cxnSp>
          <p:nvCxnSpPr>
            <p:cNvPr id="76" name="Straight Connector 75">
              <a:extLst>
                <a:ext uri="{FF2B5EF4-FFF2-40B4-BE49-F238E27FC236}">
                  <a16:creationId xmlns:a16="http://schemas.microsoft.com/office/drawing/2014/main" id="{72007641-81E8-695F-374C-DCBBA48BF604}"/>
                </a:ext>
              </a:extLst>
            </p:cNvPr>
            <p:cNvCxnSpPr>
              <a:cxnSpLocks/>
            </p:cNvCxnSpPr>
            <p:nvPr/>
          </p:nvCxnSpPr>
          <p:spPr>
            <a:xfrm>
              <a:off x="5732599" y="6303746"/>
              <a:ext cx="0" cy="506325"/>
            </a:xfrm>
            <a:prstGeom prst="line">
              <a:avLst/>
            </a:prstGeom>
            <a:ln w="317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CD5B4D-FB1E-AFB6-58B1-EE87DD5F3062}"/>
                </a:ext>
              </a:extLst>
            </p:cNvPr>
            <p:cNvCxnSpPr>
              <a:cxnSpLocks/>
            </p:cNvCxnSpPr>
            <p:nvPr/>
          </p:nvCxnSpPr>
          <p:spPr>
            <a:xfrm>
              <a:off x="6993550" y="6313036"/>
              <a:ext cx="4804" cy="487746"/>
            </a:xfrm>
            <a:prstGeom prst="line">
              <a:avLst/>
            </a:prstGeom>
            <a:ln w="3175">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F599B9B3-ED69-AA01-5161-23A172B9A471}"/>
              </a:ext>
            </a:extLst>
          </p:cNvPr>
          <p:cNvSpPr txBox="1"/>
          <p:nvPr/>
        </p:nvSpPr>
        <p:spPr>
          <a:xfrm>
            <a:off x="9998297" y="6269674"/>
            <a:ext cx="637620"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Outbound</a:t>
            </a:r>
          </a:p>
        </p:txBody>
      </p:sp>
      <p:sp>
        <p:nvSpPr>
          <p:cNvPr id="82" name="TextBox 81">
            <a:extLst>
              <a:ext uri="{FF2B5EF4-FFF2-40B4-BE49-F238E27FC236}">
                <a16:creationId xmlns:a16="http://schemas.microsoft.com/office/drawing/2014/main" id="{08039ED4-AB48-C436-BB34-460871C1C617}"/>
              </a:ext>
            </a:extLst>
          </p:cNvPr>
          <p:cNvSpPr txBox="1"/>
          <p:nvPr/>
        </p:nvSpPr>
        <p:spPr>
          <a:xfrm>
            <a:off x="9998296" y="6530930"/>
            <a:ext cx="637620"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Inbound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Top Corners Rounded 84">
            <a:extLst>
              <a:ext uri="{FF2B5EF4-FFF2-40B4-BE49-F238E27FC236}">
                <a16:creationId xmlns:a16="http://schemas.microsoft.com/office/drawing/2014/main" id="{E7971CD9-BE77-AFE9-4B7C-453D7FA0B310}"/>
              </a:ext>
            </a:extLst>
          </p:cNvPr>
          <p:cNvSpPr/>
          <p:nvPr/>
        </p:nvSpPr>
        <p:spPr bwMode="auto">
          <a:xfrm>
            <a:off x="1787822" y="3382081"/>
            <a:ext cx="3149133" cy="480520"/>
          </a:xfrm>
          <a:prstGeom prst="round2SameRect">
            <a:avLst>
              <a:gd name="adj1" fmla="val 50000"/>
              <a:gd name="adj2" fmla="val 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Data entities</a:t>
            </a:r>
          </a:p>
        </p:txBody>
      </p:sp>
      <p:pic>
        <p:nvPicPr>
          <p:cNvPr id="1026" name="Picture 2" descr="What is Dataverse?">
            <a:extLst>
              <a:ext uri="{FF2B5EF4-FFF2-40B4-BE49-F238E27FC236}">
                <a16:creationId xmlns:a16="http://schemas.microsoft.com/office/drawing/2014/main" id="{485B6386-7086-DD59-E4D2-F6EC74FE1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1937" y="2584174"/>
            <a:ext cx="511714" cy="511714"/>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5272A353-4FD5-6CC8-E55F-4095C58D3B40}"/>
              </a:ext>
            </a:extLst>
          </p:cNvPr>
          <p:cNvGrpSpPr/>
          <p:nvPr/>
        </p:nvGrpSpPr>
        <p:grpSpPr>
          <a:xfrm>
            <a:off x="1198409" y="1642861"/>
            <a:ext cx="9795183" cy="663842"/>
            <a:chOff x="970110" y="1642861"/>
            <a:chExt cx="9795183" cy="663842"/>
          </a:xfrm>
        </p:grpSpPr>
        <p:sp>
          <p:nvSpPr>
            <p:cNvPr id="4" name="Rectangle: Rounded Corners 3">
              <a:extLst>
                <a:ext uri="{FF2B5EF4-FFF2-40B4-BE49-F238E27FC236}">
                  <a16:creationId xmlns:a16="http://schemas.microsoft.com/office/drawing/2014/main" id="{1FFBFE7B-2126-FA29-CABD-2893CC66C01B}"/>
                </a:ext>
              </a:extLst>
            </p:cNvPr>
            <p:cNvSpPr/>
            <p:nvPr/>
          </p:nvSpPr>
          <p:spPr bwMode="auto">
            <a:xfrm>
              <a:off x="970110" y="1642861"/>
              <a:ext cx="1034107"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a:rPr>
                <a:t>Inventory Visibility</a:t>
              </a:r>
              <a:endPar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C504512-2F98-D72E-F571-DDB863C73E4B}"/>
                </a:ext>
              </a:extLst>
            </p:cNvPr>
            <p:cNvSpPr/>
            <p:nvPr/>
          </p:nvSpPr>
          <p:spPr bwMode="auto">
            <a:xfrm>
              <a:off x="2576694" y="1642861"/>
              <a:ext cx="1158836"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a:rPr>
                <a:t>MES Integration</a:t>
              </a:r>
            </a:p>
          </p:txBody>
        </p:sp>
        <p:sp>
          <p:nvSpPr>
            <p:cNvPr id="7" name="Rectangle: Rounded Corners 6">
              <a:extLst>
                <a:ext uri="{FF2B5EF4-FFF2-40B4-BE49-F238E27FC236}">
                  <a16:creationId xmlns:a16="http://schemas.microsoft.com/office/drawing/2014/main" id="{ED7190EB-04F3-4979-00C6-5A4D2C25ECF8}"/>
                </a:ext>
              </a:extLst>
            </p:cNvPr>
            <p:cNvSpPr/>
            <p:nvPr/>
          </p:nvSpPr>
          <p:spPr bwMode="auto">
            <a:xfrm>
              <a:off x="4308007" y="1642861"/>
              <a:ext cx="1034107"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Demand planning*</a:t>
              </a:r>
            </a:p>
          </p:txBody>
        </p:sp>
        <p:sp>
          <p:nvSpPr>
            <p:cNvPr id="8" name="Rectangle: Rounded Corners 7">
              <a:extLst>
                <a:ext uri="{FF2B5EF4-FFF2-40B4-BE49-F238E27FC236}">
                  <a16:creationId xmlns:a16="http://schemas.microsoft.com/office/drawing/2014/main" id="{91965300-E064-0542-4A34-A96B092B9C36}"/>
                </a:ext>
              </a:extLst>
            </p:cNvPr>
            <p:cNvSpPr/>
            <p:nvPr/>
          </p:nvSpPr>
          <p:spPr bwMode="auto">
            <a:xfrm>
              <a:off x="5914591" y="1642861"/>
              <a:ext cx="1452825"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lt"/>
                  <a:cs typeface="Segoe UI"/>
                </a:rPr>
                <a:t>Sensor Data Intelligence</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0273130C-C97C-C434-8D99-0D9E9E377410}"/>
                </a:ext>
              </a:extLst>
            </p:cNvPr>
            <p:cNvSpPr/>
            <p:nvPr/>
          </p:nvSpPr>
          <p:spPr bwMode="auto">
            <a:xfrm>
              <a:off x="7939893" y="1642861"/>
              <a:ext cx="1034107"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Pricing service*</a:t>
              </a:r>
            </a:p>
          </p:txBody>
        </p:sp>
        <p:sp>
          <p:nvSpPr>
            <p:cNvPr id="3" name="Rectangle: Rounded Corners 2">
              <a:extLst>
                <a:ext uri="{FF2B5EF4-FFF2-40B4-BE49-F238E27FC236}">
                  <a16:creationId xmlns:a16="http://schemas.microsoft.com/office/drawing/2014/main" id="{24C3CFC1-CA2F-DF45-D381-6B8D1D2E51F6}"/>
                </a:ext>
              </a:extLst>
            </p:cNvPr>
            <p:cNvSpPr/>
            <p:nvPr/>
          </p:nvSpPr>
          <p:spPr bwMode="auto">
            <a:xfrm>
              <a:off x="9546476" y="1642861"/>
              <a:ext cx="1218817" cy="66384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a:rPr>
                <a:t>Connected Field Service</a:t>
              </a:r>
              <a:endPar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C05177FC-A7CC-99F9-EBA5-BC2E76BB158C}"/>
              </a:ext>
            </a:extLst>
          </p:cNvPr>
          <p:cNvSpPr/>
          <p:nvPr/>
        </p:nvSpPr>
        <p:spPr>
          <a:xfrm>
            <a:off x="9735157" y="3970502"/>
            <a:ext cx="1489893" cy="755667"/>
          </a:xfrm>
          <a:prstGeom prst="rect">
            <a:avLst/>
          </a:prstGeom>
          <a:solidFill>
            <a:schemeClr val="accent3"/>
          </a:solidFill>
          <a:ln w="9525" cap="flat" cmpd="sng" algn="ctr">
            <a:noFill/>
            <a:prstDash val="solid"/>
          </a:ln>
          <a:effectLst/>
        </p:spPr>
        <p:txBody>
          <a:bodyPr vert="horz" rtlCol="0" anchor="ct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Segoe UI"/>
                <a:ea typeface="Segoe UI" pitchFamily="34" charset="0"/>
                <a:cs typeface="Segoe UI" pitchFamily="34" charset="0"/>
              </a:rPr>
              <a:t>WebHook</a:t>
            </a:r>
            <a:endParaRPr kumimoji="0" lang="en-US" sz="1200"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6" name="Arrow: Up 15">
            <a:extLst>
              <a:ext uri="{FF2B5EF4-FFF2-40B4-BE49-F238E27FC236}">
                <a16:creationId xmlns:a16="http://schemas.microsoft.com/office/drawing/2014/main" id="{D1A68763-F0A8-D8A5-A329-EFF20526587B}"/>
              </a:ext>
            </a:extLst>
          </p:cNvPr>
          <p:cNvSpPr/>
          <p:nvPr/>
        </p:nvSpPr>
        <p:spPr bwMode="auto">
          <a:xfrm>
            <a:off x="11014379" y="3998517"/>
            <a:ext cx="150829" cy="231159"/>
          </a:xfrm>
          <a:prstGeom prst="upArrow">
            <a:avLst/>
          </a:prstGeom>
          <a:solidFill>
            <a:srgbClr val="9BF00B"/>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Arrow: Up 19">
            <a:extLst>
              <a:ext uri="{FF2B5EF4-FFF2-40B4-BE49-F238E27FC236}">
                <a16:creationId xmlns:a16="http://schemas.microsoft.com/office/drawing/2014/main" id="{4DEE4AF1-0C33-E28D-2D3A-859E2ED16CAE}"/>
              </a:ext>
            </a:extLst>
          </p:cNvPr>
          <p:cNvSpPr/>
          <p:nvPr/>
        </p:nvSpPr>
        <p:spPr bwMode="auto">
          <a:xfrm rot="10800000">
            <a:off x="4605105" y="4481734"/>
            <a:ext cx="150829" cy="231159"/>
          </a:xfrm>
          <a:prstGeom prst="upArrow">
            <a:avLst/>
          </a:prstGeom>
          <a:solidFill>
            <a:srgbClr val="D83B01"/>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Arrow: Up 20">
            <a:extLst>
              <a:ext uri="{FF2B5EF4-FFF2-40B4-BE49-F238E27FC236}">
                <a16:creationId xmlns:a16="http://schemas.microsoft.com/office/drawing/2014/main" id="{C9205891-2BAD-4BBC-CD99-B8F0E280DE5E}"/>
              </a:ext>
            </a:extLst>
          </p:cNvPr>
          <p:cNvSpPr/>
          <p:nvPr/>
        </p:nvSpPr>
        <p:spPr bwMode="auto">
          <a:xfrm rot="10800000">
            <a:off x="4586351" y="5543281"/>
            <a:ext cx="150829" cy="231159"/>
          </a:xfrm>
          <a:prstGeom prst="upArrow">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4ADBA8E9-B7A9-D7EB-5A3F-48C119BC779E}"/>
              </a:ext>
            </a:extLst>
          </p:cNvPr>
          <p:cNvSpPr/>
          <p:nvPr/>
        </p:nvSpPr>
        <p:spPr bwMode="auto">
          <a:xfrm>
            <a:off x="524397" y="4141419"/>
            <a:ext cx="976690" cy="57672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Electronic Reporting</a:t>
            </a:r>
          </a:p>
        </p:txBody>
      </p:sp>
      <p:sp>
        <p:nvSpPr>
          <p:cNvPr id="38" name="Arrow: Up 37">
            <a:extLst>
              <a:ext uri="{FF2B5EF4-FFF2-40B4-BE49-F238E27FC236}">
                <a16:creationId xmlns:a16="http://schemas.microsoft.com/office/drawing/2014/main" id="{59A692A7-9CA2-7539-6295-2DCFFF80CF01}"/>
              </a:ext>
            </a:extLst>
          </p:cNvPr>
          <p:cNvSpPr/>
          <p:nvPr/>
        </p:nvSpPr>
        <p:spPr bwMode="auto">
          <a:xfrm rot="10800000">
            <a:off x="1320826" y="4451461"/>
            <a:ext cx="150829" cy="231159"/>
          </a:xfrm>
          <a:prstGeom prst="upArrow">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Arrow: Up 40">
            <a:extLst>
              <a:ext uri="{FF2B5EF4-FFF2-40B4-BE49-F238E27FC236}">
                <a16:creationId xmlns:a16="http://schemas.microsoft.com/office/drawing/2014/main" id="{670B3240-6E04-8221-8A51-8E8497E79F70}"/>
              </a:ext>
            </a:extLst>
          </p:cNvPr>
          <p:cNvSpPr/>
          <p:nvPr/>
        </p:nvSpPr>
        <p:spPr bwMode="auto">
          <a:xfrm>
            <a:off x="1320826" y="4183685"/>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26F4847C-8D53-47B2-FE74-E9DBD456E831}"/>
              </a:ext>
            </a:extLst>
          </p:cNvPr>
          <p:cNvSpPr/>
          <p:nvPr/>
        </p:nvSpPr>
        <p:spPr bwMode="auto">
          <a:xfrm>
            <a:off x="545758" y="3425148"/>
            <a:ext cx="931181" cy="56254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PunchOut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e-Procurement</a:t>
            </a:r>
            <a:endPar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5" name="Arrow: Up 74">
            <a:extLst>
              <a:ext uri="{FF2B5EF4-FFF2-40B4-BE49-F238E27FC236}">
                <a16:creationId xmlns:a16="http://schemas.microsoft.com/office/drawing/2014/main" id="{29E5E22A-2D9A-F47B-1AB5-EFA42EC361EB}"/>
              </a:ext>
            </a:extLst>
          </p:cNvPr>
          <p:cNvSpPr/>
          <p:nvPr/>
        </p:nvSpPr>
        <p:spPr bwMode="auto">
          <a:xfrm rot="10800000">
            <a:off x="1309163" y="3471592"/>
            <a:ext cx="150829" cy="231159"/>
          </a:xfrm>
          <a:prstGeom prst="upArrow">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4" name="Picture 83" descr="A picture containing text, font, symbol, graphics&#10;&#10;Description automatically generated">
            <a:extLst>
              <a:ext uri="{FF2B5EF4-FFF2-40B4-BE49-F238E27FC236}">
                <a16:creationId xmlns:a16="http://schemas.microsoft.com/office/drawing/2014/main" id="{56DFB7BF-596C-0CDD-6ACB-2B2EC5D66C10}"/>
              </a:ext>
            </a:extLst>
          </p:cNvPr>
          <p:cNvPicPr>
            <a:picLocks noChangeAspect="1"/>
          </p:cNvPicPr>
          <p:nvPr/>
        </p:nvPicPr>
        <p:blipFill>
          <a:blip r:embed="rId5"/>
          <a:stretch>
            <a:fillRect/>
          </a:stretch>
        </p:blipFill>
        <p:spPr>
          <a:xfrm>
            <a:off x="9844210" y="5479498"/>
            <a:ext cx="816645" cy="459363"/>
          </a:xfrm>
          <a:prstGeom prst="rect">
            <a:avLst/>
          </a:prstGeom>
        </p:spPr>
      </p:pic>
      <p:pic>
        <p:nvPicPr>
          <p:cNvPr id="88" name="Picture 87" descr="A close-up of a logo&#10;&#10;Description automatically generated with low confidence">
            <a:extLst>
              <a:ext uri="{FF2B5EF4-FFF2-40B4-BE49-F238E27FC236}">
                <a16:creationId xmlns:a16="http://schemas.microsoft.com/office/drawing/2014/main" id="{4AB8C536-7ECE-D090-1818-8F5C606F9AB6}"/>
              </a:ext>
            </a:extLst>
          </p:cNvPr>
          <p:cNvPicPr>
            <a:picLocks noChangeAspect="1"/>
          </p:cNvPicPr>
          <p:nvPr/>
        </p:nvPicPr>
        <p:blipFill>
          <a:blip r:embed="rId6"/>
          <a:stretch>
            <a:fillRect/>
          </a:stretch>
        </p:blipFill>
        <p:spPr>
          <a:xfrm>
            <a:off x="6047453" y="5435882"/>
            <a:ext cx="971728" cy="546597"/>
          </a:xfrm>
          <a:prstGeom prst="rect">
            <a:avLst/>
          </a:prstGeom>
        </p:spPr>
      </p:pic>
      <p:grpSp>
        <p:nvGrpSpPr>
          <p:cNvPr id="100" name="Group 99">
            <a:extLst>
              <a:ext uri="{FF2B5EF4-FFF2-40B4-BE49-F238E27FC236}">
                <a16:creationId xmlns:a16="http://schemas.microsoft.com/office/drawing/2014/main" id="{734F9E95-F0F6-5160-3D97-F3EFC4CDA3C0}"/>
              </a:ext>
            </a:extLst>
          </p:cNvPr>
          <p:cNvGrpSpPr/>
          <p:nvPr/>
        </p:nvGrpSpPr>
        <p:grpSpPr>
          <a:xfrm>
            <a:off x="576166" y="641057"/>
            <a:ext cx="11039669" cy="732062"/>
            <a:chOff x="352759" y="641057"/>
            <a:chExt cx="11039669" cy="732062"/>
          </a:xfrm>
        </p:grpSpPr>
        <p:grpSp>
          <p:nvGrpSpPr>
            <p:cNvPr id="92" name="Group 91">
              <a:extLst>
                <a:ext uri="{FF2B5EF4-FFF2-40B4-BE49-F238E27FC236}">
                  <a16:creationId xmlns:a16="http://schemas.microsoft.com/office/drawing/2014/main" id="{5F66388E-4BEE-C848-0E4E-BE75EECD8E9C}"/>
                </a:ext>
              </a:extLst>
            </p:cNvPr>
            <p:cNvGrpSpPr/>
            <p:nvPr/>
          </p:nvGrpSpPr>
          <p:grpSpPr>
            <a:xfrm>
              <a:off x="352759" y="647463"/>
              <a:ext cx="1040923" cy="714431"/>
              <a:chOff x="352759" y="662145"/>
              <a:chExt cx="1040923" cy="714431"/>
            </a:xfrm>
          </p:grpSpPr>
          <p:sp>
            <p:nvSpPr>
              <p:cNvPr id="57" name="TextBox 56">
                <a:extLst>
                  <a:ext uri="{FF2B5EF4-FFF2-40B4-BE49-F238E27FC236}">
                    <a16:creationId xmlns:a16="http://schemas.microsoft.com/office/drawing/2014/main" id="{E24D446F-46FF-B107-9886-ACED5EF90F02}"/>
                  </a:ext>
                </a:extLst>
              </p:cNvPr>
              <p:cNvSpPr txBox="1"/>
              <p:nvPr/>
            </p:nvSpPr>
            <p:spPr>
              <a:xfrm>
                <a:off x="352759" y="1068799"/>
                <a:ext cx="1040923"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Event Grid</a:t>
                </a:r>
              </a:p>
            </p:txBody>
          </p:sp>
          <p:pic>
            <p:nvPicPr>
              <p:cNvPr id="30" name="Graphic 29">
                <a:extLst>
                  <a:ext uri="{FF2B5EF4-FFF2-40B4-BE49-F238E27FC236}">
                    <a16:creationId xmlns:a16="http://schemas.microsoft.com/office/drawing/2014/main" id="{DA6F8D1A-0AB5-26DC-CA2C-E6B0570AE2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28" y="662145"/>
                <a:ext cx="325585" cy="325585"/>
              </a:xfrm>
              <a:prstGeom prst="rect">
                <a:avLst/>
              </a:prstGeom>
            </p:spPr>
          </p:pic>
        </p:grpSp>
        <p:grpSp>
          <p:nvGrpSpPr>
            <p:cNvPr id="91" name="Group 90">
              <a:extLst>
                <a:ext uri="{FF2B5EF4-FFF2-40B4-BE49-F238E27FC236}">
                  <a16:creationId xmlns:a16="http://schemas.microsoft.com/office/drawing/2014/main" id="{08D1E612-3837-84ED-DFEC-9EE9AD681065}"/>
                </a:ext>
              </a:extLst>
            </p:cNvPr>
            <p:cNvGrpSpPr/>
            <p:nvPr/>
          </p:nvGrpSpPr>
          <p:grpSpPr>
            <a:xfrm>
              <a:off x="1547332" y="641057"/>
              <a:ext cx="1131670" cy="727243"/>
              <a:chOff x="1375544" y="644797"/>
              <a:chExt cx="1131670" cy="727243"/>
            </a:xfrm>
          </p:grpSpPr>
          <p:sp>
            <p:nvSpPr>
              <p:cNvPr id="39" name="TextBox 38">
                <a:extLst>
                  <a:ext uri="{FF2B5EF4-FFF2-40B4-BE49-F238E27FC236}">
                    <a16:creationId xmlns:a16="http://schemas.microsoft.com/office/drawing/2014/main" id="{77AE3EE4-4A8E-2337-B686-0492448F14C6}"/>
                  </a:ext>
                </a:extLst>
              </p:cNvPr>
              <p:cNvSpPr txBox="1"/>
              <p:nvPr/>
            </p:nvSpPr>
            <p:spPr>
              <a:xfrm>
                <a:off x="1375544" y="1064263"/>
                <a:ext cx="1131670"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Service Bus</a:t>
                </a:r>
              </a:p>
            </p:txBody>
          </p:sp>
          <p:pic>
            <p:nvPicPr>
              <p:cNvPr id="56" name="Graphic 55">
                <a:extLst>
                  <a:ext uri="{FF2B5EF4-FFF2-40B4-BE49-F238E27FC236}">
                    <a16:creationId xmlns:a16="http://schemas.microsoft.com/office/drawing/2014/main" id="{900D963B-7D29-EABF-D318-D830EAF6FB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57194" y="644797"/>
                <a:ext cx="368371" cy="394518"/>
              </a:xfrm>
              <a:prstGeom prst="rect">
                <a:avLst/>
              </a:prstGeom>
            </p:spPr>
          </p:pic>
        </p:grpSp>
        <p:grpSp>
          <p:nvGrpSpPr>
            <p:cNvPr id="97" name="Group 96">
              <a:extLst>
                <a:ext uri="{FF2B5EF4-FFF2-40B4-BE49-F238E27FC236}">
                  <a16:creationId xmlns:a16="http://schemas.microsoft.com/office/drawing/2014/main" id="{A19A744F-93B8-64EF-8F5A-BB84FC28EC55}"/>
                </a:ext>
              </a:extLst>
            </p:cNvPr>
            <p:cNvGrpSpPr/>
            <p:nvPr/>
          </p:nvGrpSpPr>
          <p:grpSpPr>
            <a:xfrm>
              <a:off x="7389014" y="672671"/>
              <a:ext cx="953729" cy="664015"/>
              <a:chOff x="7369567" y="648195"/>
              <a:chExt cx="953729" cy="664015"/>
            </a:xfrm>
          </p:grpSpPr>
          <p:sp>
            <p:nvSpPr>
              <p:cNvPr id="27" name="TextBox 26">
                <a:extLst>
                  <a:ext uri="{FF2B5EF4-FFF2-40B4-BE49-F238E27FC236}">
                    <a16:creationId xmlns:a16="http://schemas.microsoft.com/office/drawing/2014/main" id="{F07FD5FA-55B6-F86E-E2A0-1DF94B24FB59}"/>
                  </a:ext>
                </a:extLst>
              </p:cNvPr>
              <p:cNvSpPr txBox="1"/>
              <p:nvPr/>
            </p:nvSpPr>
            <p:spPr>
              <a:xfrm>
                <a:off x="7369567" y="1096766"/>
                <a:ext cx="953729"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Logic Apps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70" name="Graphic 69">
                <a:extLst>
                  <a:ext uri="{FF2B5EF4-FFF2-40B4-BE49-F238E27FC236}">
                    <a16:creationId xmlns:a16="http://schemas.microsoft.com/office/drawing/2014/main" id="{1CE9F01F-B186-657D-BFC6-BCCDC3B922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52570" y="648195"/>
                <a:ext cx="387722" cy="387722"/>
              </a:xfrm>
              <a:prstGeom prst="rect">
                <a:avLst/>
              </a:prstGeom>
            </p:spPr>
          </p:pic>
        </p:grpSp>
        <p:grpSp>
          <p:nvGrpSpPr>
            <p:cNvPr id="96" name="Group 95">
              <a:extLst>
                <a:ext uri="{FF2B5EF4-FFF2-40B4-BE49-F238E27FC236}">
                  <a16:creationId xmlns:a16="http://schemas.microsoft.com/office/drawing/2014/main" id="{99088D4C-4765-D892-FA4D-B20747318848}"/>
                </a:ext>
              </a:extLst>
            </p:cNvPr>
            <p:cNvGrpSpPr/>
            <p:nvPr/>
          </p:nvGrpSpPr>
          <p:grpSpPr>
            <a:xfrm>
              <a:off x="6029096" y="680687"/>
              <a:ext cx="1206268" cy="692432"/>
              <a:chOff x="5934834" y="685318"/>
              <a:chExt cx="1206268" cy="692432"/>
            </a:xfrm>
          </p:grpSpPr>
          <p:sp>
            <p:nvSpPr>
              <p:cNvPr id="65" name="TextBox 64">
                <a:extLst>
                  <a:ext uri="{FF2B5EF4-FFF2-40B4-BE49-F238E27FC236}">
                    <a16:creationId xmlns:a16="http://schemas.microsoft.com/office/drawing/2014/main" id="{A9939A56-CA8B-AFD4-842E-4758D2C77BD9}"/>
                  </a:ext>
                </a:extLst>
              </p:cNvPr>
              <p:cNvSpPr txBox="1"/>
              <p:nvPr/>
            </p:nvSpPr>
            <p:spPr>
              <a:xfrm>
                <a:off x="5934834" y="1069973"/>
                <a:ext cx="1206268"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 Factory</a:t>
                </a:r>
              </a:p>
            </p:txBody>
          </p:sp>
          <p:pic>
            <p:nvPicPr>
              <p:cNvPr id="72" name="Graphic 71">
                <a:extLst>
                  <a:ext uri="{FF2B5EF4-FFF2-40B4-BE49-F238E27FC236}">
                    <a16:creationId xmlns:a16="http://schemas.microsoft.com/office/drawing/2014/main" id="{B990F34F-3C22-4F8F-2006-A8C12CE3ED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67281" y="685318"/>
                <a:ext cx="341375" cy="341375"/>
              </a:xfrm>
              <a:prstGeom prst="rect">
                <a:avLst/>
              </a:prstGeom>
            </p:spPr>
          </p:pic>
        </p:grpSp>
        <p:grpSp>
          <p:nvGrpSpPr>
            <p:cNvPr id="93" name="Group 92">
              <a:extLst>
                <a:ext uri="{FF2B5EF4-FFF2-40B4-BE49-F238E27FC236}">
                  <a16:creationId xmlns:a16="http://schemas.microsoft.com/office/drawing/2014/main" id="{B162214E-C354-974E-A99F-D183C327B6D7}"/>
                </a:ext>
              </a:extLst>
            </p:cNvPr>
            <p:cNvGrpSpPr/>
            <p:nvPr/>
          </p:nvGrpSpPr>
          <p:grpSpPr>
            <a:xfrm>
              <a:off x="2785027" y="689892"/>
              <a:ext cx="772542" cy="629572"/>
              <a:chOff x="2554017" y="688627"/>
              <a:chExt cx="772542" cy="629572"/>
            </a:xfrm>
          </p:grpSpPr>
          <p:sp>
            <p:nvSpPr>
              <p:cNvPr id="31" name="TextBox 30">
                <a:extLst>
                  <a:ext uri="{FF2B5EF4-FFF2-40B4-BE49-F238E27FC236}">
                    <a16:creationId xmlns:a16="http://schemas.microsoft.com/office/drawing/2014/main" id="{A6E48294-CD9A-47A6-1628-56031BA23B6F}"/>
                  </a:ext>
                </a:extLst>
              </p:cNvPr>
              <p:cNvSpPr txBox="1"/>
              <p:nvPr/>
            </p:nvSpPr>
            <p:spPr>
              <a:xfrm>
                <a:off x="2554017" y="1102755"/>
                <a:ext cx="77254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Web Jobs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78" name="Graphic 77">
                <a:extLst>
                  <a:ext uri="{FF2B5EF4-FFF2-40B4-BE49-F238E27FC236}">
                    <a16:creationId xmlns:a16="http://schemas.microsoft.com/office/drawing/2014/main" id="{38931F54-0353-F411-B771-3AB7FCF39F3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89282" y="688627"/>
                <a:ext cx="302013" cy="296313"/>
              </a:xfrm>
              <a:prstGeom prst="rect">
                <a:avLst/>
              </a:prstGeom>
            </p:spPr>
          </p:pic>
        </p:grpSp>
        <p:grpSp>
          <p:nvGrpSpPr>
            <p:cNvPr id="95" name="Group 94">
              <a:extLst>
                <a:ext uri="{FF2B5EF4-FFF2-40B4-BE49-F238E27FC236}">
                  <a16:creationId xmlns:a16="http://schemas.microsoft.com/office/drawing/2014/main" id="{9734CA3B-EF34-C1B0-127D-19913A701AC3}"/>
                </a:ext>
              </a:extLst>
            </p:cNvPr>
            <p:cNvGrpSpPr/>
            <p:nvPr/>
          </p:nvGrpSpPr>
          <p:grpSpPr>
            <a:xfrm>
              <a:off x="4685036" y="692887"/>
              <a:ext cx="1190410" cy="623583"/>
              <a:chOff x="4614308" y="688627"/>
              <a:chExt cx="1190410" cy="623583"/>
            </a:xfrm>
          </p:grpSpPr>
          <p:sp>
            <p:nvSpPr>
              <p:cNvPr id="15" name="TextBox 14">
                <a:extLst>
                  <a:ext uri="{FF2B5EF4-FFF2-40B4-BE49-F238E27FC236}">
                    <a16:creationId xmlns:a16="http://schemas.microsoft.com/office/drawing/2014/main" id="{36E118F7-CB84-C497-D8DD-66F8ED157088}"/>
                  </a:ext>
                </a:extLst>
              </p:cNvPr>
              <p:cNvSpPr txBox="1"/>
              <p:nvPr/>
            </p:nvSpPr>
            <p:spPr>
              <a:xfrm>
                <a:off x="4614308" y="1096766"/>
                <a:ext cx="119041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Function</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6" name="Picture 85">
                <a:extLst>
                  <a:ext uri="{FF2B5EF4-FFF2-40B4-BE49-F238E27FC236}">
                    <a16:creationId xmlns:a16="http://schemas.microsoft.com/office/drawing/2014/main" id="{C4C497E1-7EB7-10AF-A0F0-798DB1543504}"/>
                  </a:ext>
                </a:extLst>
              </p:cNvPr>
              <p:cNvPicPr>
                <a:picLocks noChangeAspect="1"/>
              </p:cNvPicPr>
              <p:nvPr/>
            </p:nvPicPr>
            <p:blipFill>
              <a:blip r:embed="rId17"/>
              <a:stretch>
                <a:fillRect/>
              </a:stretch>
            </p:blipFill>
            <p:spPr>
              <a:xfrm>
                <a:off x="5015652" y="688627"/>
                <a:ext cx="387723" cy="387723"/>
              </a:xfrm>
              <a:prstGeom prst="rect">
                <a:avLst/>
              </a:prstGeom>
            </p:spPr>
          </p:pic>
        </p:grpSp>
        <p:grpSp>
          <p:nvGrpSpPr>
            <p:cNvPr id="94" name="Group 93">
              <a:extLst>
                <a:ext uri="{FF2B5EF4-FFF2-40B4-BE49-F238E27FC236}">
                  <a16:creationId xmlns:a16="http://schemas.microsoft.com/office/drawing/2014/main" id="{06B7B5CC-923B-B6C2-F5B4-1B1CC477620D}"/>
                </a:ext>
              </a:extLst>
            </p:cNvPr>
            <p:cNvGrpSpPr/>
            <p:nvPr/>
          </p:nvGrpSpPr>
          <p:grpSpPr>
            <a:xfrm>
              <a:off x="3758844" y="689107"/>
              <a:ext cx="772542" cy="631143"/>
              <a:chOff x="3590418" y="685318"/>
              <a:chExt cx="772542" cy="631143"/>
            </a:xfrm>
          </p:grpSpPr>
          <p:sp>
            <p:nvSpPr>
              <p:cNvPr id="66" name="TextBox 65">
                <a:extLst>
                  <a:ext uri="{FF2B5EF4-FFF2-40B4-BE49-F238E27FC236}">
                    <a16:creationId xmlns:a16="http://schemas.microsoft.com/office/drawing/2014/main" id="{8C9E4B5D-E87F-C49D-D83F-549177492A36}"/>
                  </a:ext>
                </a:extLst>
              </p:cNvPr>
              <p:cNvSpPr txBox="1"/>
              <p:nvPr/>
            </p:nvSpPr>
            <p:spPr>
              <a:xfrm>
                <a:off x="3590418" y="1101017"/>
                <a:ext cx="77254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 flow</a:t>
                </a:r>
              </a:p>
            </p:txBody>
          </p:sp>
          <p:pic>
            <p:nvPicPr>
              <p:cNvPr id="2050" name="Picture 2" descr="Dataflows.">
                <a:extLst>
                  <a:ext uri="{FF2B5EF4-FFF2-40B4-BE49-F238E27FC236}">
                    <a16:creationId xmlns:a16="http://schemas.microsoft.com/office/drawing/2014/main" id="{44251FED-5E42-8A54-4467-069900F4B6D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06002" y="685318"/>
                <a:ext cx="341375" cy="3413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97">
              <a:extLst>
                <a:ext uri="{FF2B5EF4-FFF2-40B4-BE49-F238E27FC236}">
                  <a16:creationId xmlns:a16="http://schemas.microsoft.com/office/drawing/2014/main" id="{E4896319-1142-02EB-EED2-EC3B7003A72C}"/>
                </a:ext>
              </a:extLst>
            </p:cNvPr>
            <p:cNvGrpSpPr/>
            <p:nvPr/>
          </p:nvGrpSpPr>
          <p:grpSpPr>
            <a:xfrm>
              <a:off x="8496393" y="692887"/>
              <a:ext cx="1371194" cy="661683"/>
              <a:chOff x="8453413" y="688627"/>
              <a:chExt cx="1371194" cy="661683"/>
            </a:xfrm>
          </p:grpSpPr>
          <p:sp>
            <p:nvSpPr>
              <p:cNvPr id="77" name="TextBox 76">
                <a:extLst>
                  <a:ext uri="{FF2B5EF4-FFF2-40B4-BE49-F238E27FC236}">
                    <a16:creationId xmlns:a16="http://schemas.microsoft.com/office/drawing/2014/main" id="{50BA1F03-B745-624C-A26F-5FFDADBDE928}"/>
                  </a:ext>
                </a:extLst>
              </p:cNvPr>
              <p:cNvSpPr txBox="1"/>
              <p:nvPr/>
            </p:nvSpPr>
            <p:spPr>
              <a:xfrm>
                <a:off x="8453413" y="1134866"/>
                <a:ext cx="137119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API management</a:t>
                </a:r>
              </a:p>
            </p:txBody>
          </p:sp>
          <p:pic>
            <p:nvPicPr>
              <p:cNvPr id="87" name="Graphic 86">
                <a:extLst>
                  <a:ext uri="{FF2B5EF4-FFF2-40B4-BE49-F238E27FC236}">
                    <a16:creationId xmlns:a16="http://schemas.microsoft.com/office/drawing/2014/main" id="{2E4920F1-223D-E548-CB7F-6B1CA746B3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45149" y="688627"/>
                <a:ext cx="387722" cy="387722"/>
              </a:xfrm>
              <a:prstGeom prst="rect">
                <a:avLst/>
              </a:prstGeom>
            </p:spPr>
          </p:pic>
        </p:grpSp>
        <p:grpSp>
          <p:nvGrpSpPr>
            <p:cNvPr id="99" name="Group 98">
              <a:extLst>
                <a:ext uri="{FF2B5EF4-FFF2-40B4-BE49-F238E27FC236}">
                  <a16:creationId xmlns:a16="http://schemas.microsoft.com/office/drawing/2014/main" id="{E721F315-0A08-914F-7FF7-CAB5150E5D11}"/>
                </a:ext>
              </a:extLst>
            </p:cNvPr>
            <p:cNvGrpSpPr/>
            <p:nvPr/>
          </p:nvGrpSpPr>
          <p:grpSpPr>
            <a:xfrm>
              <a:off x="10021234" y="669728"/>
              <a:ext cx="1371194" cy="669901"/>
              <a:chOff x="10021234" y="632780"/>
              <a:chExt cx="1371194" cy="669901"/>
            </a:xfrm>
          </p:grpSpPr>
          <p:pic>
            <p:nvPicPr>
              <p:cNvPr id="10" name="Picture 2" descr="See the source image">
                <a:extLst>
                  <a:ext uri="{FF2B5EF4-FFF2-40B4-BE49-F238E27FC236}">
                    <a16:creationId xmlns:a16="http://schemas.microsoft.com/office/drawing/2014/main" id="{68206627-574D-F0B1-DCF4-CBB131FC5B4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72119" b="8138"/>
              <a:stretch/>
            </p:blipFill>
            <p:spPr bwMode="auto">
              <a:xfrm>
                <a:off x="10441516" y="632780"/>
                <a:ext cx="530630" cy="4123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7292AE-1958-1E5D-D59E-7CCDFCE54E7A}"/>
                  </a:ext>
                </a:extLst>
              </p:cNvPr>
              <p:cNvSpPr txBox="1"/>
              <p:nvPr/>
            </p:nvSpPr>
            <p:spPr>
              <a:xfrm>
                <a:off x="10021234" y="1087237"/>
                <a:ext cx="137119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Power Automate</a:t>
                </a:r>
              </a:p>
            </p:txBody>
          </p:sp>
        </p:grpSp>
      </p:grpSp>
      <p:sp>
        <p:nvSpPr>
          <p:cNvPr id="89" name="Arrow: Up 88">
            <a:extLst>
              <a:ext uri="{FF2B5EF4-FFF2-40B4-BE49-F238E27FC236}">
                <a16:creationId xmlns:a16="http://schemas.microsoft.com/office/drawing/2014/main" id="{61AA61F6-9F55-8277-C4CB-74A5F5A61065}"/>
              </a:ext>
            </a:extLst>
          </p:cNvPr>
          <p:cNvSpPr/>
          <p:nvPr/>
        </p:nvSpPr>
        <p:spPr bwMode="auto">
          <a:xfrm>
            <a:off x="3100668" y="5230894"/>
            <a:ext cx="150829" cy="231159"/>
          </a:xfrm>
          <a:prstGeom prst="upArrow">
            <a:avLst/>
          </a:prstGeom>
          <a:solidFill>
            <a:srgbClr val="9BF00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TextBox 89">
            <a:extLst>
              <a:ext uri="{FF2B5EF4-FFF2-40B4-BE49-F238E27FC236}">
                <a16:creationId xmlns:a16="http://schemas.microsoft.com/office/drawing/2014/main" id="{39506707-1B35-6FFC-7C8B-F3A289748A00}"/>
              </a:ext>
            </a:extLst>
          </p:cNvPr>
          <p:cNvSpPr txBox="1"/>
          <p:nvPr/>
        </p:nvSpPr>
        <p:spPr>
          <a:xfrm>
            <a:off x="11165208" y="6488929"/>
            <a:ext cx="651118"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*Preview</a:t>
            </a:r>
          </a:p>
        </p:txBody>
      </p:sp>
      <p:sp>
        <p:nvSpPr>
          <p:cNvPr id="59" name="Rectangle 58">
            <a:extLst>
              <a:ext uri="{FF2B5EF4-FFF2-40B4-BE49-F238E27FC236}">
                <a16:creationId xmlns:a16="http://schemas.microsoft.com/office/drawing/2014/main" id="{090C039D-3DD7-5787-08EE-2C87B35B8649}"/>
              </a:ext>
            </a:extLst>
          </p:cNvPr>
          <p:cNvSpPr/>
          <p:nvPr/>
        </p:nvSpPr>
        <p:spPr bwMode="auto">
          <a:xfrm>
            <a:off x="572298" y="4871867"/>
            <a:ext cx="931181" cy="56254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Invoice </a:t>
            </a:r>
          </a:p>
          <a:p>
            <a:pPr marL="0" marR="0" lvl="0" indent="0" algn="ctr" defTabSz="107092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capture</a:t>
            </a:r>
            <a:endPar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1" name="Arrow: Up 100">
            <a:extLst>
              <a:ext uri="{FF2B5EF4-FFF2-40B4-BE49-F238E27FC236}">
                <a16:creationId xmlns:a16="http://schemas.microsoft.com/office/drawing/2014/main" id="{6B60E47B-8AC0-F3EE-1CD7-CD109A345DB6}"/>
              </a:ext>
            </a:extLst>
          </p:cNvPr>
          <p:cNvSpPr/>
          <p:nvPr/>
        </p:nvSpPr>
        <p:spPr bwMode="auto">
          <a:xfrm rot="10800000">
            <a:off x="1335703" y="4918311"/>
            <a:ext cx="150829" cy="231159"/>
          </a:xfrm>
          <a:prstGeom prst="upArrow">
            <a:avLst/>
          </a:prstGeom>
          <a:solidFill>
            <a:schemeClr val="accent5"/>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41C833AE-BE33-3BFA-07B1-B868E9A4737F}"/>
              </a:ext>
            </a:extLst>
          </p:cNvPr>
          <p:cNvSpPr/>
          <p:nvPr/>
        </p:nvSpPr>
        <p:spPr bwMode="auto">
          <a:xfrm>
            <a:off x="4896123" y="2501900"/>
            <a:ext cx="6670255" cy="3634234"/>
          </a:xfrm>
          <a:custGeom>
            <a:avLst/>
            <a:gdLst>
              <a:gd name="connsiteX0" fmla="*/ 0 w 6670255"/>
              <a:gd name="connsiteY0" fmla="*/ 751778 h 3634234"/>
              <a:gd name="connsiteX1" fmla="*/ 751778 w 6670255"/>
              <a:gd name="connsiteY1" fmla="*/ 0 h 3634234"/>
              <a:gd name="connsiteX2" fmla="*/ 1377523 w 6670255"/>
              <a:gd name="connsiteY2" fmla="*/ 0 h 3634234"/>
              <a:gd name="connsiteX3" fmla="*/ 2054934 w 6670255"/>
              <a:gd name="connsiteY3" fmla="*/ 0 h 3634234"/>
              <a:gd name="connsiteX4" fmla="*/ 2474011 w 6670255"/>
              <a:gd name="connsiteY4" fmla="*/ 0 h 3634234"/>
              <a:gd name="connsiteX5" fmla="*/ 3151423 w 6670255"/>
              <a:gd name="connsiteY5" fmla="*/ 0 h 3634234"/>
              <a:gd name="connsiteX6" fmla="*/ 3570499 w 6670255"/>
              <a:gd name="connsiteY6" fmla="*/ 0 h 3634234"/>
              <a:gd name="connsiteX7" fmla="*/ 4144577 w 6670255"/>
              <a:gd name="connsiteY7" fmla="*/ 0 h 3634234"/>
              <a:gd name="connsiteX8" fmla="*/ 4615321 w 6670255"/>
              <a:gd name="connsiteY8" fmla="*/ 0 h 3634234"/>
              <a:gd name="connsiteX9" fmla="*/ 5086064 w 6670255"/>
              <a:gd name="connsiteY9" fmla="*/ 0 h 3634234"/>
              <a:gd name="connsiteX10" fmla="*/ 5918477 w 6670255"/>
              <a:gd name="connsiteY10" fmla="*/ 0 h 3634234"/>
              <a:gd name="connsiteX11" fmla="*/ 6670255 w 6670255"/>
              <a:gd name="connsiteY11" fmla="*/ 751778 h 3634234"/>
              <a:gd name="connsiteX12" fmla="*/ 6670255 w 6670255"/>
              <a:gd name="connsiteY12" fmla="*/ 1241834 h 3634234"/>
              <a:gd name="connsiteX13" fmla="*/ 6670255 w 6670255"/>
              <a:gd name="connsiteY13" fmla="*/ 1753197 h 3634234"/>
              <a:gd name="connsiteX14" fmla="*/ 6670255 w 6670255"/>
              <a:gd name="connsiteY14" fmla="*/ 2243253 h 3634234"/>
              <a:gd name="connsiteX15" fmla="*/ 6670255 w 6670255"/>
              <a:gd name="connsiteY15" fmla="*/ 2882456 h 3634234"/>
              <a:gd name="connsiteX16" fmla="*/ 5918477 w 6670255"/>
              <a:gd name="connsiteY16" fmla="*/ 3634234 h 3634234"/>
              <a:gd name="connsiteX17" fmla="*/ 5241065 w 6670255"/>
              <a:gd name="connsiteY17" fmla="*/ 3634234 h 3634234"/>
              <a:gd name="connsiteX18" fmla="*/ 4615321 w 6670255"/>
              <a:gd name="connsiteY18" fmla="*/ 3634234 h 3634234"/>
              <a:gd name="connsiteX19" fmla="*/ 3937909 w 6670255"/>
              <a:gd name="connsiteY19" fmla="*/ 3634234 h 3634234"/>
              <a:gd name="connsiteX20" fmla="*/ 3467165 w 6670255"/>
              <a:gd name="connsiteY20" fmla="*/ 3634234 h 3634234"/>
              <a:gd name="connsiteX21" fmla="*/ 2944755 w 6670255"/>
              <a:gd name="connsiteY21" fmla="*/ 3634234 h 3634234"/>
              <a:gd name="connsiteX22" fmla="*/ 2319010 w 6670255"/>
              <a:gd name="connsiteY22" fmla="*/ 3634234 h 3634234"/>
              <a:gd name="connsiteX23" fmla="*/ 1899933 w 6670255"/>
              <a:gd name="connsiteY23" fmla="*/ 3634234 h 3634234"/>
              <a:gd name="connsiteX24" fmla="*/ 751778 w 6670255"/>
              <a:gd name="connsiteY24" fmla="*/ 3634234 h 3634234"/>
              <a:gd name="connsiteX25" fmla="*/ 0 w 6670255"/>
              <a:gd name="connsiteY25" fmla="*/ 2882456 h 3634234"/>
              <a:gd name="connsiteX26" fmla="*/ 0 w 6670255"/>
              <a:gd name="connsiteY26" fmla="*/ 2307173 h 3634234"/>
              <a:gd name="connsiteX27" fmla="*/ 0 w 6670255"/>
              <a:gd name="connsiteY27" fmla="*/ 1731890 h 3634234"/>
              <a:gd name="connsiteX28" fmla="*/ 0 w 6670255"/>
              <a:gd name="connsiteY28" fmla="*/ 1263141 h 3634234"/>
              <a:gd name="connsiteX29" fmla="*/ 0 w 6670255"/>
              <a:gd name="connsiteY29" fmla="*/ 751778 h 363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70255" h="3634234" extrusionOk="0">
                <a:moveTo>
                  <a:pt x="0" y="751778"/>
                </a:moveTo>
                <a:cubicBezTo>
                  <a:pt x="-14219" y="281968"/>
                  <a:pt x="306068" y="2902"/>
                  <a:pt x="751778" y="0"/>
                </a:cubicBezTo>
                <a:cubicBezTo>
                  <a:pt x="1041061" y="-51995"/>
                  <a:pt x="1138351" y="51734"/>
                  <a:pt x="1377523" y="0"/>
                </a:cubicBezTo>
                <a:cubicBezTo>
                  <a:pt x="1616696" y="-51734"/>
                  <a:pt x="1796764" y="37460"/>
                  <a:pt x="2054934" y="0"/>
                </a:cubicBezTo>
                <a:cubicBezTo>
                  <a:pt x="2313104" y="-37460"/>
                  <a:pt x="2389846" y="36199"/>
                  <a:pt x="2474011" y="0"/>
                </a:cubicBezTo>
                <a:cubicBezTo>
                  <a:pt x="2558176" y="-36199"/>
                  <a:pt x="2817862" y="31908"/>
                  <a:pt x="3151423" y="0"/>
                </a:cubicBezTo>
                <a:cubicBezTo>
                  <a:pt x="3484984" y="-31908"/>
                  <a:pt x="3426101" y="47578"/>
                  <a:pt x="3570499" y="0"/>
                </a:cubicBezTo>
                <a:cubicBezTo>
                  <a:pt x="3714897" y="-47578"/>
                  <a:pt x="3914708" y="30238"/>
                  <a:pt x="4144577" y="0"/>
                </a:cubicBezTo>
                <a:cubicBezTo>
                  <a:pt x="4374446" y="-30238"/>
                  <a:pt x="4480498" y="22987"/>
                  <a:pt x="4615321" y="0"/>
                </a:cubicBezTo>
                <a:cubicBezTo>
                  <a:pt x="4750144" y="-22987"/>
                  <a:pt x="4880552" y="40257"/>
                  <a:pt x="5086064" y="0"/>
                </a:cubicBezTo>
                <a:cubicBezTo>
                  <a:pt x="5291576" y="-40257"/>
                  <a:pt x="5586045" y="38485"/>
                  <a:pt x="5918477" y="0"/>
                </a:cubicBezTo>
                <a:cubicBezTo>
                  <a:pt x="6351152" y="-94332"/>
                  <a:pt x="6706420" y="386457"/>
                  <a:pt x="6670255" y="751778"/>
                </a:cubicBezTo>
                <a:cubicBezTo>
                  <a:pt x="6722377" y="888575"/>
                  <a:pt x="6650669" y="1084662"/>
                  <a:pt x="6670255" y="1241834"/>
                </a:cubicBezTo>
                <a:cubicBezTo>
                  <a:pt x="6689841" y="1399006"/>
                  <a:pt x="6613249" y="1562065"/>
                  <a:pt x="6670255" y="1753197"/>
                </a:cubicBezTo>
                <a:cubicBezTo>
                  <a:pt x="6727261" y="1944329"/>
                  <a:pt x="6631803" y="2035701"/>
                  <a:pt x="6670255" y="2243253"/>
                </a:cubicBezTo>
                <a:cubicBezTo>
                  <a:pt x="6708707" y="2450805"/>
                  <a:pt x="6609228" y="2685775"/>
                  <a:pt x="6670255" y="2882456"/>
                </a:cubicBezTo>
                <a:cubicBezTo>
                  <a:pt x="6675418" y="3241226"/>
                  <a:pt x="6247076" y="3719792"/>
                  <a:pt x="5918477" y="3634234"/>
                </a:cubicBezTo>
                <a:cubicBezTo>
                  <a:pt x="5684022" y="3670471"/>
                  <a:pt x="5382440" y="3567687"/>
                  <a:pt x="5241065" y="3634234"/>
                </a:cubicBezTo>
                <a:cubicBezTo>
                  <a:pt x="5099690" y="3700781"/>
                  <a:pt x="4815614" y="3604147"/>
                  <a:pt x="4615321" y="3634234"/>
                </a:cubicBezTo>
                <a:cubicBezTo>
                  <a:pt x="4415028" y="3664321"/>
                  <a:pt x="4205194" y="3587597"/>
                  <a:pt x="3937909" y="3634234"/>
                </a:cubicBezTo>
                <a:cubicBezTo>
                  <a:pt x="3670624" y="3680871"/>
                  <a:pt x="3695279" y="3602868"/>
                  <a:pt x="3467165" y="3634234"/>
                </a:cubicBezTo>
                <a:cubicBezTo>
                  <a:pt x="3239051" y="3665600"/>
                  <a:pt x="3062174" y="3597708"/>
                  <a:pt x="2944755" y="3634234"/>
                </a:cubicBezTo>
                <a:cubicBezTo>
                  <a:pt x="2827336" y="3670760"/>
                  <a:pt x="2589006" y="3631727"/>
                  <a:pt x="2319010" y="3634234"/>
                </a:cubicBezTo>
                <a:cubicBezTo>
                  <a:pt x="2049015" y="3636741"/>
                  <a:pt x="2084368" y="3631698"/>
                  <a:pt x="1899933" y="3634234"/>
                </a:cubicBezTo>
                <a:cubicBezTo>
                  <a:pt x="1715498" y="3636770"/>
                  <a:pt x="1315663" y="3618482"/>
                  <a:pt x="751778" y="3634234"/>
                </a:cubicBezTo>
                <a:cubicBezTo>
                  <a:pt x="351820" y="3590437"/>
                  <a:pt x="-47861" y="3246836"/>
                  <a:pt x="0" y="2882456"/>
                </a:cubicBezTo>
                <a:cubicBezTo>
                  <a:pt x="-58657" y="2763094"/>
                  <a:pt x="14257" y="2543191"/>
                  <a:pt x="0" y="2307173"/>
                </a:cubicBezTo>
                <a:cubicBezTo>
                  <a:pt x="-14257" y="2071155"/>
                  <a:pt x="36527" y="2003016"/>
                  <a:pt x="0" y="1731890"/>
                </a:cubicBezTo>
                <a:cubicBezTo>
                  <a:pt x="-36527" y="1460764"/>
                  <a:pt x="47332" y="1466681"/>
                  <a:pt x="0" y="1263141"/>
                </a:cubicBezTo>
                <a:cubicBezTo>
                  <a:pt x="-47332" y="1059601"/>
                  <a:pt x="42017" y="914353"/>
                  <a:pt x="0" y="751778"/>
                </a:cubicBezTo>
                <a:close/>
              </a:path>
            </a:pathLst>
          </a:custGeom>
          <a:noFill/>
          <a:ln w="57150" cap="flat" cmpd="sng" algn="ctr">
            <a:solidFill>
              <a:schemeClr val="accent5"/>
            </a:solidFill>
            <a:prstDash val="solid"/>
            <a:round/>
            <a:headEnd type="none" w="med" len="med"/>
            <a:tailEnd type="none" w="med" len="med"/>
            <a:extLst>
              <a:ext uri="{C807C97D-BFC1-408E-A445-0C87EB9F89A2}">
                <ask:lineSketchStyleProps xmlns:ask="http://schemas.microsoft.com/office/drawing/2018/sketchyshapes" sd="2028656857">
                  <a:prstGeom prst="roundRect">
                    <a:avLst>
                      <a:gd name="adj" fmla="val 20686"/>
                    </a:avLst>
                  </a:prstGeom>
                  <ask:type>
                    <ask:lineSketchScribble/>
                  </ask:type>
                </ask:lineSketchStyleProps>
              </a:ext>
            </a:extLst>
          </a:ln>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E7CC23F1-0D25-DBB4-6EA9-2238126D0A5B}"/>
              </a:ext>
            </a:extLst>
          </p:cNvPr>
          <p:cNvSpPr/>
          <p:nvPr/>
        </p:nvSpPr>
        <p:spPr bwMode="auto">
          <a:xfrm>
            <a:off x="377654" y="607160"/>
            <a:ext cx="11436692" cy="814378"/>
          </a:xfrm>
          <a:custGeom>
            <a:avLst/>
            <a:gdLst>
              <a:gd name="connsiteX0" fmla="*/ 0 w 11436692"/>
              <a:gd name="connsiteY0" fmla="*/ 168462 h 814378"/>
              <a:gd name="connsiteX1" fmla="*/ 168462 w 11436692"/>
              <a:gd name="connsiteY1" fmla="*/ 0 h 814378"/>
              <a:gd name="connsiteX2" fmla="*/ 863658 w 11436692"/>
              <a:gd name="connsiteY2" fmla="*/ 0 h 814378"/>
              <a:gd name="connsiteX3" fmla="*/ 1669852 w 11436692"/>
              <a:gd name="connsiteY3" fmla="*/ 0 h 814378"/>
              <a:gd name="connsiteX4" fmla="*/ 1921057 w 11436692"/>
              <a:gd name="connsiteY4" fmla="*/ 0 h 814378"/>
              <a:gd name="connsiteX5" fmla="*/ 2727251 w 11436692"/>
              <a:gd name="connsiteY5" fmla="*/ 0 h 814378"/>
              <a:gd name="connsiteX6" fmla="*/ 2978456 w 11436692"/>
              <a:gd name="connsiteY6" fmla="*/ 0 h 814378"/>
              <a:gd name="connsiteX7" fmla="*/ 3562654 w 11436692"/>
              <a:gd name="connsiteY7" fmla="*/ 0 h 814378"/>
              <a:gd name="connsiteX8" fmla="*/ 3924857 w 11436692"/>
              <a:gd name="connsiteY8" fmla="*/ 0 h 814378"/>
              <a:gd name="connsiteX9" fmla="*/ 4287060 w 11436692"/>
              <a:gd name="connsiteY9" fmla="*/ 0 h 814378"/>
              <a:gd name="connsiteX10" fmla="*/ 4649263 w 11436692"/>
              <a:gd name="connsiteY10" fmla="*/ 0 h 814378"/>
              <a:gd name="connsiteX11" fmla="*/ 5011466 w 11436692"/>
              <a:gd name="connsiteY11" fmla="*/ 0 h 814378"/>
              <a:gd name="connsiteX12" fmla="*/ 5817660 w 11436692"/>
              <a:gd name="connsiteY12" fmla="*/ 0 h 814378"/>
              <a:gd name="connsiteX13" fmla="*/ 6068865 w 11436692"/>
              <a:gd name="connsiteY13" fmla="*/ 0 h 814378"/>
              <a:gd name="connsiteX14" fmla="*/ 6542066 w 11436692"/>
              <a:gd name="connsiteY14" fmla="*/ 0 h 814378"/>
              <a:gd name="connsiteX15" fmla="*/ 6904269 w 11436692"/>
              <a:gd name="connsiteY15" fmla="*/ 0 h 814378"/>
              <a:gd name="connsiteX16" fmla="*/ 7155474 w 11436692"/>
              <a:gd name="connsiteY16" fmla="*/ 0 h 814378"/>
              <a:gd name="connsiteX17" fmla="*/ 7850670 w 11436692"/>
              <a:gd name="connsiteY17" fmla="*/ 0 h 814378"/>
              <a:gd name="connsiteX18" fmla="*/ 8545866 w 11436692"/>
              <a:gd name="connsiteY18" fmla="*/ 0 h 814378"/>
              <a:gd name="connsiteX19" fmla="*/ 8908069 w 11436692"/>
              <a:gd name="connsiteY19" fmla="*/ 0 h 814378"/>
              <a:gd name="connsiteX20" fmla="*/ 9603265 w 11436692"/>
              <a:gd name="connsiteY20" fmla="*/ 0 h 814378"/>
              <a:gd name="connsiteX21" fmla="*/ 10409458 w 11436692"/>
              <a:gd name="connsiteY21" fmla="*/ 0 h 814378"/>
              <a:gd name="connsiteX22" fmla="*/ 10771661 w 11436692"/>
              <a:gd name="connsiteY22" fmla="*/ 0 h 814378"/>
              <a:gd name="connsiteX23" fmla="*/ 11268230 w 11436692"/>
              <a:gd name="connsiteY23" fmla="*/ 0 h 814378"/>
              <a:gd name="connsiteX24" fmla="*/ 11436692 w 11436692"/>
              <a:gd name="connsiteY24" fmla="*/ 168462 h 814378"/>
              <a:gd name="connsiteX25" fmla="*/ 11436692 w 11436692"/>
              <a:gd name="connsiteY25" fmla="*/ 645916 h 814378"/>
              <a:gd name="connsiteX26" fmla="*/ 11268230 w 11436692"/>
              <a:gd name="connsiteY26" fmla="*/ 814378 h 814378"/>
              <a:gd name="connsiteX27" fmla="*/ 10462036 w 11436692"/>
              <a:gd name="connsiteY27" fmla="*/ 814378 h 814378"/>
              <a:gd name="connsiteX28" fmla="*/ 9655843 w 11436692"/>
              <a:gd name="connsiteY28" fmla="*/ 814378 h 814378"/>
              <a:gd name="connsiteX29" fmla="*/ 9404637 w 11436692"/>
              <a:gd name="connsiteY29" fmla="*/ 814378 h 814378"/>
              <a:gd name="connsiteX30" fmla="*/ 9042434 w 11436692"/>
              <a:gd name="connsiteY30" fmla="*/ 814378 h 814378"/>
              <a:gd name="connsiteX31" fmla="*/ 8680231 w 11436692"/>
              <a:gd name="connsiteY31" fmla="*/ 814378 h 814378"/>
              <a:gd name="connsiteX32" fmla="*/ 8318029 w 11436692"/>
              <a:gd name="connsiteY32" fmla="*/ 814378 h 814378"/>
              <a:gd name="connsiteX33" fmla="*/ 7844828 w 11436692"/>
              <a:gd name="connsiteY33" fmla="*/ 814378 h 814378"/>
              <a:gd name="connsiteX34" fmla="*/ 7593623 w 11436692"/>
              <a:gd name="connsiteY34" fmla="*/ 814378 h 814378"/>
              <a:gd name="connsiteX35" fmla="*/ 7120422 w 11436692"/>
              <a:gd name="connsiteY35" fmla="*/ 814378 h 814378"/>
              <a:gd name="connsiteX36" fmla="*/ 6314228 w 11436692"/>
              <a:gd name="connsiteY36" fmla="*/ 814378 h 814378"/>
              <a:gd name="connsiteX37" fmla="*/ 5730030 w 11436692"/>
              <a:gd name="connsiteY37" fmla="*/ 814378 h 814378"/>
              <a:gd name="connsiteX38" fmla="*/ 5256829 w 11436692"/>
              <a:gd name="connsiteY38" fmla="*/ 814378 h 814378"/>
              <a:gd name="connsiteX39" fmla="*/ 4894626 w 11436692"/>
              <a:gd name="connsiteY39" fmla="*/ 814378 h 814378"/>
              <a:gd name="connsiteX40" fmla="*/ 4199430 w 11436692"/>
              <a:gd name="connsiteY40" fmla="*/ 814378 h 814378"/>
              <a:gd name="connsiteX41" fmla="*/ 3948225 w 11436692"/>
              <a:gd name="connsiteY41" fmla="*/ 814378 h 814378"/>
              <a:gd name="connsiteX42" fmla="*/ 3697020 w 11436692"/>
              <a:gd name="connsiteY42" fmla="*/ 814378 h 814378"/>
              <a:gd name="connsiteX43" fmla="*/ 3445815 w 11436692"/>
              <a:gd name="connsiteY43" fmla="*/ 814378 h 814378"/>
              <a:gd name="connsiteX44" fmla="*/ 3083612 w 11436692"/>
              <a:gd name="connsiteY44" fmla="*/ 814378 h 814378"/>
              <a:gd name="connsiteX45" fmla="*/ 2610411 w 11436692"/>
              <a:gd name="connsiteY45" fmla="*/ 814378 h 814378"/>
              <a:gd name="connsiteX46" fmla="*/ 1804217 w 11436692"/>
              <a:gd name="connsiteY46" fmla="*/ 814378 h 814378"/>
              <a:gd name="connsiteX47" fmla="*/ 1442014 w 11436692"/>
              <a:gd name="connsiteY47" fmla="*/ 814378 h 814378"/>
              <a:gd name="connsiteX48" fmla="*/ 168462 w 11436692"/>
              <a:gd name="connsiteY48" fmla="*/ 814378 h 814378"/>
              <a:gd name="connsiteX49" fmla="*/ 0 w 11436692"/>
              <a:gd name="connsiteY49" fmla="*/ 645916 h 814378"/>
              <a:gd name="connsiteX50" fmla="*/ 0 w 11436692"/>
              <a:gd name="connsiteY50" fmla="*/ 168462 h 81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436692" h="814378" extrusionOk="0">
                <a:moveTo>
                  <a:pt x="0" y="168462"/>
                </a:moveTo>
                <a:cubicBezTo>
                  <a:pt x="-4888" y="56647"/>
                  <a:pt x="67257" y="777"/>
                  <a:pt x="168462" y="0"/>
                </a:cubicBezTo>
                <a:cubicBezTo>
                  <a:pt x="378055" y="-24413"/>
                  <a:pt x="653041" y="14869"/>
                  <a:pt x="863658" y="0"/>
                </a:cubicBezTo>
                <a:cubicBezTo>
                  <a:pt x="1074275" y="-14869"/>
                  <a:pt x="1327436" y="69956"/>
                  <a:pt x="1669852" y="0"/>
                </a:cubicBezTo>
                <a:cubicBezTo>
                  <a:pt x="2012268" y="-69956"/>
                  <a:pt x="1809503" y="25292"/>
                  <a:pt x="1921057" y="0"/>
                </a:cubicBezTo>
                <a:cubicBezTo>
                  <a:pt x="2032612" y="-25292"/>
                  <a:pt x="2499463" y="19581"/>
                  <a:pt x="2727251" y="0"/>
                </a:cubicBezTo>
                <a:cubicBezTo>
                  <a:pt x="2955039" y="-19581"/>
                  <a:pt x="2919842" y="28104"/>
                  <a:pt x="2978456" y="0"/>
                </a:cubicBezTo>
                <a:cubicBezTo>
                  <a:pt x="3037071" y="-28104"/>
                  <a:pt x="3361527" y="25058"/>
                  <a:pt x="3562654" y="0"/>
                </a:cubicBezTo>
                <a:cubicBezTo>
                  <a:pt x="3763781" y="-25058"/>
                  <a:pt x="3835234" y="24285"/>
                  <a:pt x="3924857" y="0"/>
                </a:cubicBezTo>
                <a:cubicBezTo>
                  <a:pt x="4014480" y="-24285"/>
                  <a:pt x="4183180" y="11127"/>
                  <a:pt x="4287060" y="0"/>
                </a:cubicBezTo>
                <a:cubicBezTo>
                  <a:pt x="4390940" y="-11127"/>
                  <a:pt x="4478872" y="252"/>
                  <a:pt x="4649263" y="0"/>
                </a:cubicBezTo>
                <a:cubicBezTo>
                  <a:pt x="4819654" y="-252"/>
                  <a:pt x="4888520" y="4875"/>
                  <a:pt x="5011466" y="0"/>
                </a:cubicBezTo>
                <a:cubicBezTo>
                  <a:pt x="5134412" y="-4875"/>
                  <a:pt x="5578717" y="18315"/>
                  <a:pt x="5817660" y="0"/>
                </a:cubicBezTo>
                <a:cubicBezTo>
                  <a:pt x="6056603" y="-18315"/>
                  <a:pt x="5984805" y="26771"/>
                  <a:pt x="6068865" y="0"/>
                </a:cubicBezTo>
                <a:cubicBezTo>
                  <a:pt x="6152925" y="-26771"/>
                  <a:pt x="6396297" y="6059"/>
                  <a:pt x="6542066" y="0"/>
                </a:cubicBezTo>
                <a:cubicBezTo>
                  <a:pt x="6687835" y="-6059"/>
                  <a:pt x="6756667" y="10239"/>
                  <a:pt x="6904269" y="0"/>
                </a:cubicBezTo>
                <a:cubicBezTo>
                  <a:pt x="7051871" y="-10239"/>
                  <a:pt x="7095695" y="20950"/>
                  <a:pt x="7155474" y="0"/>
                </a:cubicBezTo>
                <a:cubicBezTo>
                  <a:pt x="7215254" y="-20950"/>
                  <a:pt x="7629174" y="8510"/>
                  <a:pt x="7850670" y="0"/>
                </a:cubicBezTo>
                <a:cubicBezTo>
                  <a:pt x="8072166" y="-8510"/>
                  <a:pt x="8205238" y="59344"/>
                  <a:pt x="8545866" y="0"/>
                </a:cubicBezTo>
                <a:cubicBezTo>
                  <a:pt x="8886494" y="-59344"/>
                  <a:pt x="8778313" y="9754"/>
                  <a:pt x="8908069" y="0"/>
                </a:cubicBezTo>
                <a:cubicBezTo>
                  <a:pt x="9037825" y="-9754"/>
                  <a:pt x="9445533" y="67324"/>
                  <a:pt x="9603265" y="0"/>
                </a:cubicBezTo>
                <a:cubicBezTo>
                  <a:pt x="9760997" y="-67324"/>
                  <a:pt x="10122027" y="16638"/>
                  <a:pt x="10409458" y="0"/>
                </a:cubicBezTo>
                <a:cubicBezTo>
                  <a:pt x="10696889" y="-16638"/>
                  <a:pt x="10606467" y="31189"/>
                  <a:pt x="10771661" y="0"/>
                </a:cubicBezTo>
                <a:cubicBezTo>
                  <a:pt x="10936855" y="-31189"/>
                  <a:pt x="11153645" y="10400"/>
                  <a:pt x="11268230" y="0"/>
                </a:cubicBezTo>
                <a:cubicBezTo>
                  <a:pt x="11376210" y="-22252"/>
                  <a:pt x="11460009" y="84296"/>
                  <a:pt x="11436692" y="168462"/>
                </a:cubicBezTo>
                <a:cubicBezTo>
                  <a:pt x="11481341" y="333730"/>
                  <a:pt x="11393266" y="457407"/>
                  <a:pt x="11436692" y="645916"/>
                </a:cubicBezTo>
                <a:cubicBezTo>
                  <a:pt x="11438806" y="732878"/>
                  <a:pt x="11348298" y="800606"/>
                  <a:pt x="11268230" y="814378"/>
                </a:cubicBezTo>
                <a:cubicBezTo>
                  <a:pt x="10982426" y="844922"/>
                  <a:pt x="10799589" y="732652"/>
                  <a:pt x="10462036" y="814378"/>
                </a:cubicBezTo>
                <a:cubicBezTo>
                  <a:pt x="10124483" y="896104"/>
                  <a:pt x="9853157" y="764718"/>
                  <a:pt x="9655843" y="814378"/>
                </a:cubicBezTo>
                <a:cubicBezTo>
                  <a:pt x="9458529" y="864038"/>
                  <a:pt x="9509660" y="807013"/>
                  <a:pt x="9404637" y="814378"/>
                </a:cubicBezTo>
                <a:cubicBezTo>
                  <a:pt x="9299614" y="821743"/>
                  <a:pt x="9165680" y="781872"/>
                  <a:pt x="9042434" y="814378"/>
                </a:cubicBezTo>
                <a:cubicBezTo>
                  <a:pt x="8919188" y="846884"/>
                  <a:pt x="8762543" y="798082"/>
                  <a:pt x="8680231" y="814378"/>
                </a:cubicBezTo>
                <a:cubicBezTo>
                  <a:pt x="8597919" y="830674"/>
                  <a:pt x="8400688" y="803229"/>
                  <a:pt x="8318029" y="814378"/>
                </a:cubicBezTo>
                <a:cubicBezTo>
                  <a:pt x="8235370" y="825527"/>
                  <a:pt x="8020001" y="758365"/>
                  <a:pt x="7844828" y="814378"/>
                </a:cubicBezTo>
                <a:cubicBezTo>
                  <a:pt x="7669655" y="870391"/>
                  <a:pt x="7646290" y="789601"/>
                  <a:pt x="7593623" y="814378"/>
                </a:cubicBezTo>
                <a:cubicBezTo>
                  <a:pt x="7540956" y="839155"/>
                  <a:pt x="7287823" y="797049"/>
                  <a:pt x="7120422" y="814378"/>
                </a:cubicBezTo>
                <a:cubicBezTo>
                  <a:pt x="6953021" y="831707"/>
                  <a:pt x="6635911" y="730841"/>
                  <a:pt x="6314228" y="814378"/>
                </a:cubicBezTo>
                <a:cubicBezTo>
                  <a:pt x="5992545" y="897915"/>
                  <a:pt x="5864414" y="775764"/>
                  <a:pt x="5730030" y="814378"/>
                </a:cubicBezTo>
                <a:cubicBezTo>
                  <a:pt x="5595646" y="852992"/>
                  <a:pt x="5383214" y="771455"/>
                  <a:pt x="5256829" y="814378"/>
                </a:cubicBezTo>
                <a:cubicBezTo>
                  <a:pt x="5130444" y="857301"/>
                  <a:pt x="4983148" y="804789"/>
                  <a:pt x="4894626" y="814378"/>
                </a:cubicBezTo>
                <a:cubicBezTo>
                  <a:pt x="4806104" y="823967"/>
                  <a:pt x="4546506" y="781327"/>
                  <a:pt x="4199430" y="814378"/>
                </a:cubicBezTo>
                <a:cubicBezTo>
                  <a:pt x="3852354" y="847429"/>
                  <a:pt x="4040469" y="804136"/>
                  <a:pt x="3948225" y="814378"/>
                </a:cubicBezTo>
                <a:cubicBezTo>
                  <a:pt x="3855981" y="824620"/>
                  <a:pt x="3764243" y="812811"/>
                  <a:pt x="3697020" y="814378"/>
                </a:cubicBezTo>
                <a:cubicBezTo>
                  <a:pt x="3629797" y="815945"/>
                  <a:pt x="3571076" y="803974"/>
                  <a:pt x="3445815" y="814378"/>
                </a:cubicBezTo>
                <a:cubicBezTo>
                  <a:pt x="3320554" y="824782"/>
                  <a:pt x="3248851" y="796460"/>
                  <a:pt x="3083612" y="814378"/>
                </a:cubicBezTo>
                <a:cubicBezTo>
                  <a:pt x="2918373" y="832296"/>
                  <a:pt x="2792793" y="769637"/>
                  <a:pt x="2610411" y="814378"/>
                </a:cubicBezTo>
                <a:cubicBezTo>
                  <a:pt x="2428029" y="859119"/>
                  <a:pt x="2135426" y="783662"/>
                  <a:pt x="1804217" y="814378"/>
                </a:cubicBezTo>
                <a:cubicBezTo>
                  <a:pt x="1473008" y="845094"/>
                  <a:pt x="1600624" y="811615"/>
                  <a:pt x="1442014" y="814378"/>
                </a:cubicBezTo>
                <a:cubicBezTo>
                  <a:pt x="1283404" y="817141"/>
                  <a:pt x="499773" y="763228"/>
                  <a:pt x="168462" y="814378"/>
                </a:cubicBezTo>
                <a:cubicBezTo>
                  <a:pt x="73877" y="793114"/>
                  <a:pt x="-22531" y="728784"/>
                  <a:pt x="0" y="645916"/>
                </a:cubicBezTo>
                <a:cubicBezTo>
                  <a:pt x="-51110" y="436221"/>
                  <a:pt x="26202" y="352762"/>
                  <a:pt x="0" y="168462"/>
                </a:cubicBezTo>
                <a:close/>
              </a:path>
            </a:pathLst>
          </a:custGeom>
          <a:noFill/>
          <a:ln w="57150" cap="flat" cmpd="sng" algn="ctr">
            <a:solidFill>
              <a:schemeClr val="accent5"/>
            </a:solidFill>
            <a:prstDash val="solid"/>
            <a:round/>
            <a:headEnd type="none" w="med" len="med"/>
            <a:tailEnd type="none" w="med" len="med"/>
            <a:extLst>
              <a:ext uri="{C807C97D-BFC1-408E-A445-0C87EB9F89A2}">
                <ask:lineSketchStyleProps xmlns:ask="http://schemas.microsoft.com/office/drawing/2018/sketchyshapes" sd="2028656857">
                  <a:prstGeom prst="roundRect">
                    <a:avLst>
                      <a:gd name="adj" fmla="val 20686"/>
                    </a:avLst>
                  </a:prstGeom>
                  <ask:type>
                    <ask:lineSketchScribble/>
                  </ask:type>
                </ask:lineSketchStyleProps>
              </a:ext>
            </a:extLst>
          </a:ln>
          <a:effectLst/>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58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heel(1)">
                                      <p:cBhvr>
                                        <p:cTn id="7" dur="2000"/>
                                        <p:tgtEl>
                                          <p:spTgt spid="5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heel(1)">
                                      <p:cBhvr>
                                        <p:cTn id="10" dur="2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0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FA73-2E34-C913-3310-204719F839AB}"/>
              </a:ext>
            </a:extLst>
          </p:cNvPr>
          <p:cNvSpPr>
            <a:spLocks noGrp="1"/>
          </p:cNvSpPr>
          <p:nvPr>
            <p:ph type="title"/>
          </p:nvPr>
        </p:nvSpPr>
        <p:spPr/>
        <p:txBody>
          <a:bodyPr/>
          <a:lstStyle/>
          <a:p>
            <a:pPr algn="ctr"/>
            <a:r>
              <a:rPr lang="en-US"/>
              <a:t>Dataverse inbound integrations</a:t>
            </a:r>
            <a:endParaRPr lang="en-CH"/>
          </a:p>
        </p:txBody>
      </p:sp>
      <p:sp>
        <p:nvSpPr>
          <p:cNvPr id="6" name="TextBox 5">
            <a:extLst>
              <a:ext uri="{FF2B5EF4-FFF2-40B4-BE49-F238E27FC236}">
                <a16:creationId xmlns:a16="http://schemas.microsoft.com/office/drawing/2014/main" id="{2BE42ABA-A128-268E-F123-50132AEF8409}"/>
              </a:ext>
            </a:extLst>
          </p:cNvPr>
          <p:cNvSpPr txBox="1">
            <a:spLocks/>
          </p:cNvSpPr>
          <p:nvPr/>
        </p:nvSpPr>
        <p:spPr>
          <a:xfrm>
            <a:off x="613284" y="1011198"/>
            <a:ext cx="10965432" cy="457873"/>
          </a:xfrm>
          <a:prstGeom prst="round2SameRect">
            <a:avLst/>
          </a:prstGeom>
          <a:solidFill>
            <a:schemeClr val="bg2">
              <a:lumMod val="20000"/>
              <a:lumOff val="80000"/>
            </a:schemeClr>
          </a:solidFill>
        </p:spPr>
        <p:txBody>
          <a:bodyPr wrap="non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2" normalizeH="0" baseline="0" noProof="0">
                <a:ln w="3175">
                  <a:noFill/>
                </a:ln>
                <a:solidFill>
                  <a:srgbClr val="770180"/>
                </a:solidFill>
                <a:effectLst/>
                <a:uLnTx/>
                <a:uFillTx/>
                <a:latin typeface="Segoe UI Semibold"/>
                <a:ea typeface="Calibri" panose="020F0502020204030204" pitchFamily="34" charset="0"/>
                <a:cs typeface="+mn-cs"/>
              </a:rPr>
              <a:t>Different approaches</a:t>
            </a:r>
          </a:p>
        </p:txBody>
      </p:sp>
      <p:grpSp>
        <p:nvGrpSpPr>
          <p:cNvPr id="17" name="Group 16">
            <a:extLst>
              <a:ext uri="{FF2B5EF4-FFF2-40B4-BE49-F238E27FC236}">
                <a16:creationId xmlns:a16="http://schemas.microsoft.com/office/drawing/2014/main" id="{EEEA23E7-0FCF-C003-289B-7011699654B4}"/>
              </a:ext>
            </a:extLst>
          </p:cNvPr>
          <p:cNvGrpSpPr/>
          <p:nvPr/>
        </p:nvGrpSpPr>
        <p:grpSpPr>
          <a:xfrm>
            <a:off x="660401" y="1718058"/>
            <a:ext cx="3249521" cy="4250941"/>
            <a:chOff x="660401" y="1718058"/>
            <a:chExt cx="3249521" cy="4250941"/>
          </a:xfrm>
        </p:grpSpPr>
        <p:sp>
          <p:nvSpPr>
            <p:cNvPr id="8" name="Freeform: Shape 7">
              <a:extLst>
                <a:ext uri="{FF2B5EF4-FFF2-40B4-BE49-F238E27FC236}">
                  <a16:creationId xmlns:a16="http://schemas.microsoft.com/office/drawing/2014/main" id="{FFAC80E5-3BEA-22AC-907F-E5A8D6C48828}"/>
                </a:ext>
              </a:extLst>
            </p:cNvPr>
            <p:cNvSpPr/>
            <p:nvPr/>
          </p:nvSpPr>
          <p:spPr>
            <a:xfrm>
              <a:off x="660401" y="1718058"/>
              <a:ext cx="3249521" cy="618979"/>
            </a:xfrm>
            <a:custGeom>
              <a:avLst/>
              <a:gdLst>
                <a:gd name="connsiteX0" fmla="*/ 0 w 3249521"/>
                <a:gd name="connsiteY0" fmla="*/ 0 h 666833"/>
                <a:gd name="connsiteX1" fmla="*/ 3249521 w 3249521"/>
                <a:gd name="connsiteY1" fmla="*/ 0 h 666833"/>
                <a:gd name="connsiteX2" fmla="*/ 3249521 w 3249521"/>
                <a:gd name="connsiteY2" fmla="*/ 666833 h 666833"/>
                <a:gd name="connsiteX3" fmla="*/ 0 w 3249521"/>
                <a:gd name="connsiteY3" fmla="*/ 666833 h 666833"/>
                <a:gd name="connsiteX4" fmla="*/ 0 w 3249521"/>
                <a:gd name="connsiteY4" fmla="*/ 0 h 6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666833">
                  <a:moveTo>
                    <a:pt x="0" y="0"/>
                  </a:moveTo>
                  <a:lnTo>
                    <a:pt x="3249521" y="0"/>
                  </a:lnTo>
                  <a:lnTo>
                    <a:pt x="3249521" y="666833"/>
                  </a:lnTo>
                  <a:lnTo>
                    <a:pt x="0" y="666833"/>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Dataverse APIs</a:t>
              </a:r>
              <a:endParaRPr kumimoji="0" lang="en-CH" sz="17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C12EE75-52B3-C1DF-246B-CAD6DF8589DD}"/>
                </a:ext>
              </a:extLst>
            </p:cNvPr>
            <p:cNvSpPr/>
            <p:nvPr/>
          </p:nvSpPr>
          <p:spPr>
            <a:xfrm>
              <a:off x="660401" y="2337037"/>
              <a:ext cx="3249521" cy="3631962"/>
            </a:xfrm>
            <a:custGeom>
              <a:avLst/>
              <a:gdLst>
                <a:gd name="connsiteX0" fmla="*/ 0 w 3249521"/>
                <a:gd name="connsiteY0" fmla="*/ 0 h 3750881"/>
                <a:gd name="connsiteX1" fmla="*/ 3249521 w 3249521"/>
                <a:gd name="connsiteY1" fmla="*/ 0 h 3750881"/>
                <a:gd name="connsiteX2" fmla="*/ 3249521 w 3249521"/>
                <a:gd name="connsiteY2" fmla="*/ 3750881 h 3750881"/>
                <a:gd name="connsiteX3" fmla="*/ 0 w 3249521"/>
                <a:gd name="connsiteY3" fmla="*/ 3750881 h 3750881"/>
                <a:gd name="connsiteX4" fmla="*/ 0 w 3249521"/>
                <a:gd name="connsiteY4" fmla="*/ 0 h 3750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3750881">
                  <a:moveTo>
                    <a:pt x="0" y="0"/>
                  </a:moveTo>
                  <a:lnTo>
                    <a:pt x="3249521" y="0"/>
                  </a:lnTo>
                  <a:lnTo>
                    <a:pt x="3249521" y="3750881"/>
                  </a:lnTo>
                  <a:lnTo>
                    <a:pt x="0" y="3750881"/>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Organization service</a:t>
              </a: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 defines the operations supported by the platform as messages, provides an SDK for .NET development.</a:t>
              </a: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CH"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Web API</a:t>
              </a: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 can be used across a wide variety of programming languages, platforms, and devices. All the same operations as the SDK for .NET but presented in RESTful style.</a:t>
              </a: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Segoe UI"/>
              </a:endParaRPr>
            </a:p>
          </p:txBody>
        </p:sp>
        <p:cxnSp>
          <p:nvCxnSpPr>
            <p:cNvPr id="4" name="Straight Connector 3">
              <a:extLst>
                <a:ext uri="{FF2B5EF4-FFF2-40B4-BE49-F238E27FC236}">
                  <a16:creationId xmlns:a16="http://schemas.microsoft.com/office/drawing/2014/main" id="{9DC3C5C7-91B6-AFE6-DE9C-E00D51086A7E}"/>
                </a:ext>
              </a:extLst>
            </p:cNvPr>
            <p:cNvCxnSpPr/>
            <p:nvPr/>
          </p:nvCxnSpPr>
          <p:spPr>
            <a:xfrm>
              <a:off x="721070" y="4011096"/>
              <a:ext cx="2675273"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F56E47D-D734-E7D8-4D40-32D68164B854}"/>
              </a:ext>
            </a:extLst>
          </p:cNvPr>
          <p:cNvGrpSpPr/>
          <p:nvPr/>
        </p:nvGrpSpPr>
        <p:grpSpPr>
          <a:xfrm>
            <a:off x="4364856" y="1718058"/>
            <a:ext cx="3253875" cy="4250942"/>
            <a:chOff x="4364856" y="1718058"/>
            <a:chExt cx="3253875" cy="4250942"/>
          </a:xfrm>
        </p:grpSpPr>
        <p:sp>
          <p:nvSpPr>
            <p:cNvPr id="10" name="Freeform: Shape 9">
              <a:extLst>
                <a:ext uri="{FF2B5EF4-FFF2-40B4-BE49-F238E27FC236}">
                  <a16:creationId xmlns:a16="http://schemas.microsoft.com/office/drawing/2014/main" id="{94D84FAE-3293-9329-0C98-F87CD589CBC8}"/>
                </a:ext>
              </a:extLst>
            </p:cNvPr>
            <p:cNvSpPr/>
            <p:nvPr/>
          </p:nvSpPr>
          <p:spPr>
            <a:xfrm>
              <a:off x="4364856" y="1718058"/>
              <a:ext cx="3249521" cy="618979"/>
            </a:xfrm>
            <a:custGeom>
              <a:avLst/>
              <a:gdLst>
                <a:gd name="connsiteX0" fmla="*/ 0 w 3249521"/>
                <a:gd name="connsiteY0" fmla="*/ 0 h 666833"/>
                <a:gd name="connsiteX1" fmla="*/ 3249521 w 3249521"/>
                <a:gd name="connsiteY1" fmla="*/ 0 h 666833"/>
                <a:gd name="connsiteX2" fmla="*/ 3249521 w 3249521"/>
                <a:gd name="connsiteY2" fmla="*/ 666833 h 666833"/>
                <a:gd name="connsiteX3" fmla="*/ 0 w 3249521"/>
                <a:gd name="connsiteY3" fmla="*/ 666833 h 666833"/>
                <a:gd name="connsiteX4" fmla="*/ 0 w 3249521"/>
                <a:gd name="connsiteY4" fmla="*/ 0 h 6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666833">
                  <a:moveTo>
                    <a:pt x="0" y="0"/>
                  </a:moveTo>
                  <a:lnTo>
                    <a:pt x="3249521" y="0"/>
                  </a:lnTo>
                  <a:lnTo>
                    <a:pt x="3249521" y="666833"/>
                  </a:lnTo>
                  <a:lnTo>
                    <a:pt x="0" y="666833"/>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Dataverse connectors</a:t>
              </a:r>
              <a:endParaRPr kumimoji="0" lang="en-CH" sz="17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C043A6AC-43A9-7313-FEC9-EEE86F6C7DDF}"/>
                </a:ext>
              </a:extLst>
            </p:cNvPr>
            <p:cNvSpPr/>
            <p:nvPr/>
          </p:nvSpPr>
          <p:spPr>
            <a:xfrm>
              <a:off x="4369210" y="2337038"/>
              <a:ext cx="3249521" cy="3631962"/>
            </a:xfrm>
            <a:custGeom>
              <a:avLst/>
              <a:gdLst>
                <a:gd name="connsiteX0" fmla="*/ 0 w 3249521"/>
                <a:gd name="connsiteY0" fmla="*/ 0 h 3750881"/>
                <a:gd name="connsiteX1" fmla="*/ 3249521 w 3249521"/>
                <a:gd name="connsiteY1" fmla="*/ 0 h 3750881"/>
                <a:gd name="connsiteX2" fmla="*/ 3249521 w 3249521"/>
                <a:gd name="connsiteY2" fmla="*/ 3750881 h 3750881"/>
                <a:gd name="connsiteX3" fmla="*/ 0 w 3249521"/>
                <a:gd name="connsiteY3" fmla="*/ 3750881 h 3750881"/>
                <a:gd name="connsiteX4" fmla="*/ 0 w 3249521"/>
                <a:gd name="connsiteY4" fmla="*/ 0 h 3750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3750881">
                  <a:moveTo>
                    <a:pt x="0" y="0"/>
                  </a:moveTo>
                  <a:lnTo>
                    <a:pt x="3249521" y="0"/>
                  </a:lnTo>
                  <a:lnTo>
                    <a:pt x="3249521" y="3750881"/>
                  </a:lnTo>
                  <a:lnTo>
                    <a:pt x="0" y="3750881"/>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Power Automate </a:t>
              </a:r>
              <a:r>
                <a:rPr kumimoji="0" lang="en-US" sz="1700" b="0" i="0" u="none" strike="noStrike" kern="1200" cap="none" spc="0" normalizeH="0" baseline="0" noProof="0" dirty="0">
                  <a:ln>
                    <a:noFill/>
                  </a:ln>
                  <a:solidFill>
                    <a:srgbClr val="000000"/>
                  </a:solidFill>
                  <a:effectLst/>
                  <a:uLnTx/>
                  <a:uFillTx/>
                  <a:latin typeface="Segoe UI"/>
                  <a:ea typeface="+mn-ea"/>
                  <a:cs typeface="+mn-cs"/>
                </a:rPr>
                <a:t>– SaaS, low-code/no-code, using prebuilt or custom connectors. </a:t>
              </a:r>
              <a:endParaRPr kumimoji="0" lang="en-CH" sz="17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1" i="0" u="none" strike="noStrike" kern="1200" cap="none" spc="0" normalizeH="0" baseline="0" noProof="0" dirty="0">
                <a:ln>
                  <a:noFill/>
                </a:ln>
                <a:solidFill>
                  <a:srgbClr val="0078D4"/>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Logic Apps </a:t>
              </a:r>
              <a:r>
                <a:rPr kumimoji="0" lang="en-US" sz="1700" b="0" i="0" u="none" strike="noStrike" kern="1200" cap="none" spc="0" normalizeH="0" baseline="0" noProof="0" dirty="0">
                  <a:ln>
                    <a:noFill/>
                  </a:ln>
                  <a:solidFill>
                    <a:srgbClr val="000000"/>
                  </a:solidFill>
                  <a:effectLst/>
                  <a:uLnTx/>
                  <a:uFillTx/>
                  <a:latin typeface="Segoe UI"/>
                  <a:ea typeface="+mn-ea"/>
                  <a:cs typeface="+mn-cs"/>
                </a:rPr>
                <a:t>– PaaS, low-code/no-code or pro development, using prebuilt or custom connectors.</a:t>
              </a: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Data factory </a:t>
              </a:r>
              <a:r>
                <a:rPr kumimoji="0" lang="en-US" sz="1700" b="0" i="0" u="none" strike="noStrike" kern="1200" cap="none" spc="0" normalizeH="0" baseline="0" noProof="0" dirty="0">
                  <a:ln>
                    <a:noFill/>
                  </a:ln>
                  <a:solidFill>
                    <a:srgbClr val="000000"/>
                  </a:solidFill>
                  <a:effectLst/>
                  <a:uLnTx/>
                  <a:uFillTx/>
                  <a:latin typeface="Segoe UI"/>
                  <a:ea typeface="+mn-ea"/>
                  <a:cs typeface="+mn-cs"/>
                </a:rPr>
                <a:t>– </a:t>
              </a:r>
              <a:r>
                <a:rPr kumimoji="0" lang="en-US" sz="1765"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managed cloud service for complex ETL and data integration projects.</a:t>
              </a: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78F37534-5F0C-C71B-605E-F8F0776E3137}"/>
                </a:ext>
              </a:extLst>
            </p:cNvPr>
            <p:cNvCxnSpPr/>
            <p:nvPr/>
          </p:nvCxnSpPr>
          <p:spPr>
            <a:xfrm>
              <a:off x="4470029" y="3541475"/>
              <a:ext cx="2675273"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6D3DD3E-BE5C-CBEC-5E14-C823BB2560B7}"/>
                </a:ext>
              </a:extLst>
            </p:cNvPr>
            <p:cNvCxnSpPr/>
            <p:nvPr/>
          </p:nvCxnSpPr>
          <p:spPr>
            <a:xfrm>
              <a:off x="4470029" y="4798775"/>
              <a:ext cx="2675273"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67C9C41-6A9D-2E3B-0F83-F63C57B042A4}"/>
              </a:ext>
            </a:extLst>
          </p:cNvPr>
          <p:cNvGrpSpPr/>
          <p:nvPr/>
        </p:nvGrpSpPr>
        <p:grpSpPr>
          <a:xfrm>
            <a:off x="8069310" y="1720081"/>
            <a:ext cx="3249521" cy="4248918"/>
            <a:chOff x="8069310" y="1720081"/>
            <a:chExt cx="3249521" cy="4248918"/>
          </a:xfrm>
        </p:grpSpPr>
        <p:sp>
          <p:nvSpPr>
            <p:cNvPr id="12" name="Freeform: Shape 11">
              <a:extLst>
                <a:ext uri="{FF2B5EF4-FFF2-40B4-BE49-F238E27FC236}">
                  <a16:creationId xmlns:a16="http://schemas.microsoft.com/office/drawing/2014/main" id="{0B0EBBFE-8459-ED70-C761-B1E855EF1E71}"/>
                </a:ext>
              </a:extLst>
            </p:cNvPr>
            <p:cNvSpPr/>
            <p:nvPr/>
          </p:nvSpPr>
          <p:spPr>
            <a:xfrm>
              <a:off x="8069310" y="1720081"/>
              <a:ext cx="3249521" cy="618979"/>
            </a:xfrm>
            <a:custGeom>
              <a:avLst/>
              <a:gdLst>
                <a:gd name="connsiteX0" fmla="*/ 0 w 3249521"/>
                <a:gd name="connsiteY0" fmla="*/ 0 h 666833"/>
                <a:gd name="connsiteX1" fmla="*/ 3249521 w 3249521"/>
                <a:gd name="connsiteY1" fmla="*/ 0 h 666833"/>
                <a:gd name="connsiteX2" fmla="*/ 3249521 w 3249521"/>
                <a:gd name="connsiteY2" fmla="*/ 666833 h 666833"/>
                <a:gd name="connsiteX3" fmla="*/ 0 w 3249521"/>
                <a:gd name="connsiteY3" fmla="*/ 666833 h 666833"/>
                <a:gd name="connsiteX4" fmla="*/ 0 w 3249521"/>
                <a:gd name="connsiteY4" fmla="*/ 0 h 6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666833">
                  <a:moveTo>
                    <a:pt x="0" y="0"/>
                  </a:moveTo>
                  <a:lnTo>
                    <a:pt x="3249521" y="0"/>
                  </a:lnTo>
                  <a:lnTo>
                    <a:pt x="3249521" y="666833"/>
                  </a:lnTo>
                  <a:lnTo>
                    <a:pt x="0" y="666833"/>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UI integration</a:t>
              </a:r>
              <a:endParaRPr kumimoji="0" lang="en-CH" sz="17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B82390A-E1D9-336B-A041-6C6FA6D1CFE7}"/>
                </a:ext>
              </a:extLst>
            </p:cNvPr>
            <p:cNvSpPr/>
            <p:nvPr/>
          </p:nvSpPr>
          <p:spPr>
            <a:xfrm>
              <a:off x="8069310" y="2337037"/>
              <a:ext cx="3249521" cy="3631962"/>
            </a:xfrm>
            <a:custGeom>
              <a:avLst/>
              <a:gdLst>
                <a:gd name="connsiteX0" fmla="*/ 0 w 3249521"/>
                <a:gd name="connsiteY0" fmla="*/ 0 h 3750881"/>
                <a:gd name="connsiteX1" fmla="*/ 3249521 w 3249521"/>
                <a:gd name="connsiteY1" fmla="*/ 0 h 3750881"/>
                <a:gd name="connsiteX2" fmla="*/ 3249521 w 3249521"/>
                <a:gd name="connsiteY2" fmla="*/ 3750881 h 3750881"/>
                <a:gd name="connsiteX3" fmla="*/ 0 w 3249521"/>
                <a:gd name="connsiteY3" fmla="*/ 3750881 h 3750881"/>
                <a:gd name="connsiteX4" fmla="*/ 0 w 3249521"/>
                <a:gd name="connsiteY4" fmla="*/ 0 h 3750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3750881">
                  <a:moveTo>
                    <a:pt x="0" y="0"/>
                  </a:moveTo>
                  <a:lnTo>
                    <a:pt x="3249521" y="0"/>
                  </a:lnTo>
                  <a:lnTo>
                    <a:pt x="3249521" y="3750881"/>
                  </a:lnTo>
                  <a:lnTo>
                    <a:pt x="0" y="3750881"/>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1" i="0" u="none" strike="noStrike" kern="1200" cap="none" spc="0" normalizeH="0" baseline="0" noProof="0" dirty="0">
                <a:ln>
                  <a:noFill/>
                </a:ln>
                <a:solidFill>
                  <a:srgbClr val="0078D4"/>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Virtual tables </a:t>
              </a: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integrate data from external systems, represented as Dataverse tables.</a:t>
              </a:r>
              <a:endParaRPr kumimoji="0" lang="en-CH"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Segoe UI"/>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Custom controls/pages </a:t>
              </a: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add full pages, dialogs, or panes in a model-driven app with the flexibility of canvas designer.</a:t>
              </a: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Reports - </a:t>
              </a:r>
              <a:r>
                <a:rPr kumimoji="0" lang="en-US" sz="1700" b="0" i="0" u="none" strike="noStrike" kern="1200" cap="none" spc="0" normalizeH="0" baseline="0" noProof="0" dirty="0">
                  <a:ln>
                    <a:noFill/>
                  </a:ln>
                  <a:solidFill>
                    <a:srgbClr val="161616"/>
                  </a:solidFill>
                  <a:effectLst/>
                  <a:uLnTx/>
                  <a:uFillTx/>
                  <a:latin typeface="Segoe UI" panose="020B0502040204020203" pitchFamily="34" charset="0"/>
                  <a:ea typeface="+mn-ea"/>
                  <a:cs typeface="+mn-cs"/>
                </a:rPr>
                <a:t>embed Power BI reports in model-driven apps.</a:t>
              </a:r>
              <a:endParaRPr kumimoji="0" lang="en-CH" sz="1700" b="1" i="0" u="none" strike="noStrike" kern="1200" cap="none" spc="0" normalizeH="0" baseline="0" noProof="0" dirty="0">
                <a:ln>
                  <a:noFill/>
                </a:ln>
                <a:solidFill>
                  <a:srgbClr val="0078D4"/>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CH"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49E884A9-645C-93F2-3309-CB94FA85F491}"/>
                </a:ext>
              </a:extLst>
            </p:cNvPr>
            <p:cNvCxnSpPr/>
            <p:nvPr/>
          </p:nvCxnSpPr>
          <p:spPr>
            <a:xfrm>
              <a:off x="8157319" y="3786731"/>
              <a:ext cx="2675273"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C0EF5C3-2FB9-8BE9-B4BB-6AE6FF8D7044}"/>
                </a:ext>
              </a:extLst>
            </p:cNvPr>
            <p:cNvCxnSpPr/>
            <p:nvPr/>
          </p:nvCxnSpPr>
          <p:spPr>
            <a:xfrm>
              <a:off x="8157319" y="5028462"/>
              <a:ext cx="2675273"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0644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FA73-2E34-C913-3310-204719F839AB}"/>
              </a:ext>
            </a:extLst>
          </p:cNvPr>
          <p:cNvSpPr>
            <a:spLocks noGrp="1"/>
          </p:cNvSpPr>
          <p:nvPr>
            <p:ph type="title"/>
          </p:nvPr>
        </p:nvSpPr>
        <p:spPr/>
        <p:txBody>
          <a:bodyPr/>
          <a:lstStyle/>
          <a:p>
            <a:pPr algn="ctr"/>
            <a:r>
              <a:rPr lang="en-US"/>
              <a:t>Dataverse outbound integration</a:t>
            </a:r>
            <a:endParaRPr lang="en-CH"/>
          </a:p>
        </p:txBody>
      </p:sp>
      <p:sp>
        <p:nvSpPr>
          <p:cNvPr id="8" name="Freeform: Shape 7">
            <a:extLst>
              <a:ext uri="{FF2B5EF4-FFF2-40B4-BE49-F238E27FC236}">
                <a16:creationId xmlns:a16="http://schemas.microsoft.com/office/drawing/2014/main" id="{FFAC80E5-3BEA-22AC-907F-E5A8D6C48828}"/>
              </a:ext>
            </a:extLst>
          </p:cNvPr>
          <p:cNvSpPr/>
          <p:nvPr/>
        </p:nvSpPr>
        <p:spPr>
          <a:xfrm>
            <a:off x="660401" y="1718058"/>
            <a:ext cx="3249521" cy="618979"/>
          </a:xfrm>
          <a:custGeom>
            <a:avLst/>
            <a:gdLst>
              <a:gd name="connsiteX0" fmla="*/ 0 w 3249521"/>
              <a:gd name="connsiteY0" fmla="*/ 0 h 666833"/>
              <a:gd name="connsiteX1" fmla="*/ 3249521 w 3249521"/>
              <a:gd name="connsiteY1" fmla="*/ 0 h 666833"/>
              <a:gd name="connsiteX2" fmla="*/ 3249521 w 3249521"/>
              <a:gd name="connsiteY2" fmla="*/ 666833 h 666833"/>
              <a:gd name="connsiteX3" fmla="*/ 0 w 3249521"/>
              <a:gd name="connsiteY3" fmla="*/ 666833 h 666833"/>
              <a:gd name="connsiteX4" fmla="*/ 0 w 3249521"/>
              <a:gd name="connsiteY4" fmla="*/ 0 h 6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666833">
                <a:moveTo>
                  <a:pt x="0" y="0"/>
                </a:moveTo>
                <a:lnTo>
                  <a:pt x="3249521" y="0"/>
                </a:lnTo>
                <a:lnTo>
                  <a:pt x="3249521" y="666833"/>
                </a:lnTo>
                <a:lnTo>
                  <a:pt x="0" y="666833"/>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Event driven via Dataverse event framework</a:t>
            </a:r>
            <a:endParaRPr kumimoji="0" lang="en-CH" sz="17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C12EE75-52B3-C1DF-246B-CAD6DF8589DD}"/>
              </a:ext>
            </a:extLst>
          </p:cNvPr>
          <p:cNvSpPr/>
          <p:nvPr/>
        </p:nvSpPr>
        <p:spPr>
          <a:xfrm>
            <a:off x="660401" y="2337036"/>
            <a:ext cx="3249521" cy="3733562"/>
          </a:xfrm>
          <a:custGeom>
            <a:avLst/>
            <a:gdLst>
              <a:gd name="connsiteX0" fmla="*/ 0 w 3249521"/>
              <a:gd name="connsiteY0" fmla="*/ 0 h 3750881"/>
              <a:gd name="connsiteX1" fmla="*/ 3249521 w 3249521"/>
              <a:gd name="connsiteY1" fmla="*/ 0 h 3750881"/>
              <a:gd name="connsiteX2" fmla="*/ 3249521 w 3249521"/>
              <a:gd name="connsiteY2" fmla="*/ 3750881 h 3750881"/>
              <a:gd name="connsiteX3" fmla="*/ 0 w 3249521"/>
              <a:gd name="connsiteY3" fmla="*/ 3750881 h 3750881"/>
              <a:gd name="connsiteX4" fmla="*/ 0 w 3249521"/>
              <a:gd name="connsiteY4" fmla="*/ 0 h 3750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3750881">
                <a:moveTo>
                  <a:pt x="0" y="0"/>
                </a:moveTo>
                <a:lnTo>
                  <a:pt x="3249521" y="0"/>
                </a:lnTo>
                <a:lnTo>
                  <a:pt x="3249521" y="3750881"/>
                </a:lnTo>
                <a:lnTo>
                  <a:pt x="0" y="3750881"/>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Plug-ins</a:t>
            </a: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 integrate with external web services and  Azure Services.</a:t>
            </a: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CH"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dirty="0">
                <a:ln>
                  <a:noFill/>
                </a:ln>
                <a:solidFill>
                  <a:srgbClr val="0078D4"/>
                </a:solidFill>
                <a:effectLst/>
                <a:uLnTx/>
                <a:uFillTx/>
                <a:latin typeface="Segoe UI"/>
                <a:ea typeface="+mn-ea"/>
                <a:cs typeface="+mn-cs"/>
              </a:rPr>
              <a:t>Webhooks</a:t>
            </a:r>
            <a:r>
              <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 HTTP pattern, posts execution context to web service.</a:t>
            </a: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Segoe UI"/>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a:ln>
                  <a:noFill/>
                </a:ln>
                <a:solidFill>
                  <a:srgbClr val="0078D4"/>
                </a:solidFill>
                <a:effectLst/>
                <a:uLnTx/>
                <a:uFillTx/>
                <a:latin typeface="Segoe UI"/>
                <a:ea typeface="+mn-ea"/>
                <a:cs typeface="+mn-cs"/>
              </a:rPr>
              <a:t>Business events </a:t>
            </a:r>
            <a:r>
              <a:rPr kumimoji="0" lang="en-US" sz="17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 use for internal or external events to notify publishers. </a:t>
            </a:r>
          </a:p>
        </p:txBody>
      </p:sp>
      <p:sp>
        <p:nvSpPr>
          <p:cNvPr id="10" name="Freeform: Shape 9">
            <a:extLst>
              <a:ext uri="{FF2B5EF4-FFF2-40B4-BE49-F238E27FC236}">
                <a16:creationId xmlns:a16="http://schemas.microsoft.com/office/drawing/2014/main" id="{94D84FAE-3293-9329-0C98-F87CD589CBC8}"/>
              </a:ext>
            </a:extLst>
          </p:cNvPr>
          <p:cNvSpPr/>
          <p:nvPr/>
        </p:nvSpPr>
        <p:spPr>
          <a:xfrm>
            <a:off x="4364856" y="1718058"/>
            <a:ext cx="3249521" cy="618979"/>
          </a:xfrm>
          <a:custGeom>
            <a:avLst/>
            <a:gdLst>
              <a:gd name="connsiteX0" fmla="*/ 0 w 3249521"/>
              <a:gd name="connsiteY0" fmla="*/ 0 h 666833"/>
              <a:gd name="connsiteX1" fmla="*/ 3249521 w 3249521"/>
              <a:gd name="connsiteY1" fmla="*/ 0 h 666833"/>
              <a:gd name="connsiteX2" fmla="*/ 3249521 w 3249521"/>
              <a:gd name="connsiteY2" fmla="*/ 666833 h 666833"/>
              <a:gd name="connsiteX3" fmla="*/ 0 w 3249521"/>
              <a:gd name="connsiteY3" fmla="*/ 666833 h 666833"/>
              <a:gd name="connsiteX4" fmla="*/ 0 w 3249521"/>
              <a:gd name="connsiteY4" fmla="*/ 0 h 6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666833">
                <a:moveTo>
                  <a:pt x="0" y="0"/>
                </a:moveTo>
                <a:lnTo>
                  <a:pt x="3249521" y="0"/>
                </a:lnTo>
                <a:lnTo>
                  <a:pt x="3249521" y="666833"/>
                </a:lnTo>
                <a:lnTo>
                  <a:pt x="0" y="666833"/>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Event driven &amp; scheduled with Dataverse connectors</a:t>
            </a:r>
            <a:endParaRPr kumimoji="0" lang="en-CH" sz="17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C043A6AC-43A9-7313-FEC9-EEE86F6C7DDF}"/>
              </a:ext>
            </a:extLst>
          </p:cNvPr>
          <p:cNvSpPr/>
          <p:nvPr/>
        </p:nvSpPr>
        <p:spPr>
          <a:xfrm>
            <a:off x="4369210" y="2337038"/>
            <a:ext cx="3249521" cy="3733562"/>
          </a:xfrm>
          <a:custGeom>
            <a:avLst/>
            <a:gdLst>
              <a:gd name="connsiteX0" fmla="*/ 0 w 3249521"/>
              <a:gd name="connsiteY0" fmla="*/ 0 h 3750881"/>
              <a:gd name="connsiteX1" fmla="*/ 3249521 w 3249521"/>
              <a:gd name="connsiteY1" fmla="*/ 0 h 3750881"/>
              <a:gd name="connsiteX2" fmla="*/ 3249521 w 3249521"/>
              <a:gd name="connsiteY2" fmla="*/ 3750881 h 3750881"/>
              <a:gd name="connsiteX3" fmla="*/ 0 w 3249521"/>
              <a:gd name="connsiteY3" fmla="*/ 3750881 h 3750881"/>
              <a:gd name="connsiteX4" fmla="*/ 0 w 3249521"/>
              <a:gd name="connsiteY4" fmla="*/ 0 h 3750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3750881">
                <a:moveTo>
                  <a:pt x="0" y="0"/>
                </a:moveTo>
                <a:lnTo>
                  <a:pt x="3249521" y="0"/>
                </a:lnTo>
                <a:lnTo>
                  <a:pt x="3249521" y="3750881"/>
                </a:lnTo>
                <a:lnTo>
                  <a:pt x="0" y="3750881"/>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a:ln>
                  <a:noFill/>
                </a:ln>
                <a:solidFill>
                  <a:srgbClr val="0078D4"/>
                </a:solidFill>
                <a:effectLst/>
                <a:uLnTx/>
                <a:uFillTx/>
                <a:latin typeface="Segoe UI"/>
                <a:ea typeface="+mn-ea"/>
                <a:cs typeface="+mn-cs"/>
              </a:rPr>
              <a:t>Power Automate </a:t>
            </a:r>
            <a:r>
              <a:rPr kumimoji="0" lang="en-US" sz="1700" b="0" i="0" u="none" strike="noStrike" kern="1200" cap="none" spc="0" normalizeH="0" baseline="0" noProof="0">
                <a:ln>
                  <a:noFill/>
                </a:ln>
                <a:solidFill>
                  <a:srgbClr val="000000"/>
                </a:solidFill>
                <a:effectLst/>
                <a:uLnTx/>
                <a:uFillTx/>
                <a:latin typeface="Segoe UI"/>
                <a:ea typeface="+mn-ea"/>
                <a:cs typeface="+mn-cs"/>
              </a:rPr>
              <a:t>– SaaS automation for low-code/no-code integration with 3rd party apps using 1000+ prebuilt connectors or custom connectors </a:t>
            </a: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DengXian" panose="020B0503020204020204" pitchFamily="2" charset="-122"/>
                <a:cs typeface="Segoe UI" panose="020B0502040204020203" pitchFamily="34" charset="0"/>
              </a:rPr>
              <a:t>for cloud and on-premises connectivity.</a:t>
            </a:r>
            <a:endParaRPr kumimoji="0" lang="en-US" sz="1700"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1" i="0" u="none" strike="noStrike" kern="1200" cap="none" spc="0" normalizeH="0" baseline="0" noProof="0">
              <a:ln>
                <a:noFill/>
              </a:ln>
              <a:solidFill>
                <a:srgbClr val="0078D4"/>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a:ln>
                  <a:noFill/>
                </a:ln>
                <a:solidFill>
                  <a:srgbClr val="0078D4"/>
                </a:solidFill>
                <a:effectLst/>
                <a:uLnTx/>
                <a:uFillTx/>
                <a:latin typeface="Segoe UI"/>
                <a:ea typeface="+mn-ea"/>
                <a:cs typeface="+mn-cs"/>
              </a:rPr>
              <a:t>Logic Apps </a:t>
            </a:r>
            <a:r>
              <a:rPr kumimoji="0" lang="en-US" sz="1700" b="0" i="0" u="none" strike="noStrike" kern="1200" cap="none" spc="0" normalizeH="0" baseline="0" noProof="0">
                <a:ln>
                  <a:noFill/>
                </a:ln>
                <a:solidFill>
                  <a:srgbClr val="000000"/>
                </a:solidFill>
                <a:effectLst/>
                <a:uLnTx/>
                <a:uFillTx/>
                <a:latin typeface="Segoe UI"/>
                <a:ea typeface="+mn-ea"/>
                <a:cs typeface="+mn-cs"/>
              </a:rPr>
              <a:t>– iPaaS automation for advanced integration to automate complex business processes. Tight integration with Azure. Benefit from the same connectors ecosystem as Power Automate.</a:t>
            </a: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0B0EBBFE-8459-ED70-C761-B1E855EF1E71}"/>
              </a:ext>
            </a:extLst>
          </p:cNvPr>
          <p:cNvSpPr/>
          <p:nvPr/>
        </p:nvSpPr>
        <p:spPr>
          <a:xfrm>
            <a:off x="8069310" y="1720081"/>
            <a:ext cx="3249521" cy="618979"/>
          </a:xfrm>
          <a:custGeom>
            <a:avLst/>
            <a:gdLst>
              <a:gd name="connsiteX0" fmla="*/ 0 w 3249521"/>
              <a:gd name="connsiteY0" fmla="*/ 0 h 666833"/>
              <a:gd name="connsiteX1" fmla="*/ 3249521 w 3249521"/>
              <a:gd name="connsiteY1" fmla="*/ 0 h 666833"/>
              <a:gd name="connsiteX2" fmla="*/ 3249521 w 3249521"/>
              <a:gd name="connsiteY2" fmla="*/ 666833 h 666833"/>
              <a:gd name="connsiteX3" fmla="*/ 0 w 3249521"/>
              <a:gd name="connsiteY3" fmla="*/ 666833 h 666833"/>
              <a:gd name="connsiteX4" fmla="*/ 0 w 3249521"/>
              <a:gd name="connsiteY4" fmla="*/ 0 h 6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666833">
                <a:moveTo>
                  <a:pt x="0" y="0"/>
                </a:moveTo>
                <a:lnTo>
                  <a:pt x="3249521" y="0"/>
                </a:lnTo>
                <a:lnTo>
                  <a:pt x="3249521" y="666833"/>
                </a:lnTo>
                <a:lnTo>
                  <a:pt x="0" y="666833"/>
                </a:lnTo>
                <a:lnTo>
                  <a:pt x="0" y="0"/>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a:ea typeface="+mn-ea"/>
                <a:cs typeface="+mn-cs"/>
              </a:rPr>
              <a:t>Batch</a:t>
            </a:r>
            <a:endParaRPr kumimoji="0" lang="en-CH" sz="17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B82390A-E1D9-336B-A041-6C6FA6D1CFE7}"/>
              </a:ext>
            </a:extLst>
          </p:cNvPr>
          <p:cNvSpPr/>
          <p:nvPr/>
        </p:nvSpPr>
        <p:spPr>
          <a:xfrm>
            <a:off x="8069309" y="2337038"/>
            <a:ext cx="3249521" cy="3692922"/>
          </a:xfrm>
          <a:custGeom>
            <a:avLst/>
            <a:gdLst>
              <a:gd name="connsiteX0" fmla="*/ 0 w 3249521"/>
              <a:gd name="connsiteY0" fmla="*/ 0 h 3750881"/>
              <a:gd name="connsiteX1" fmla="*/ 3249521 w 3249521"/>
              <a:gd name="connsiteY1" fmla="*/ 0 h 3750881"/>
              <a:gd name="connsiteX2" fmla="*/ 3249521 w 3249521"/>
              <a:gd name="connsiteY2" fmla="*/ 3750881 h 3750881"/>
              <a:gd name="connsiteX3" fmla="*/ 0 w 3249521"/>
              <a:gd name="connsiteY3" fmla="*/ 3750881 h 3750881"/>
              <a:gd name="connsiteX4" fmla="*/ 0 w 3249521"/>
              <a:gd name="connsiteY4" fmla="*/ 0 h 3750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521" h="3750881">
                <a:moveTo>
                  <a:pt x="0" y="0"/>
                </a:moveTo>
                <a:lnTo>
                  <a:pt x="3249521" y="0"/>
                </a:lnTo>
                <a:lnTo>
                  <a:pt x="3249521" y="3750881"/>
                </a:lnTo>
                <a:lnTo>
                  <a:pt x="0" y="3750881"/>
                </a:lnTo>
                <a:lnTo>
                  <a:pt x="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1" indent="0" algn="l" defTabSz="755650" rtl="0" eaLnBrk="1" fontAlgn="auto" latinLnBrk="0" hangingPunct="1">
              <a:lnSpc>
                <a:spcPct val="90000"/>
              </a:lnSpc>
              <a:spcBef>
                <a:spcPct val="0"/>
              </a:spcBef>
              <a:spcAft>
                <a:spcPct val="15000"/>
              </a:spcAft>
              <a:buClrTx/>
              <a:buSzTx/>
              <a:buFontTx/>
              <a:buNone/>
              <a:tabLst/>
              <a:defRPr/>
            </a:pPr>
            <a:r>
              <a:rPr kumimoji="0" lang="en-US" sz="1700" b="1" i="0" u="none" strike="noStrike" kern="1200" cap="none" spc="0" normalizeH="0" baseline="0" noProof="0">
                <a:ln>
                  <a:noFill/>
                </a:ln>
                <a:solidFill>
                  <a:srgbClr val="0078D4"/>
                </a:solidFill>
                <a:effectLst/>
                <a:uLnTx/>
                <a:uFillTx/>
                <a:latin typeface="Segoe UI"/>
                <a:ea typeface="+mn-ea"/>
                <a:cs typeface="+mn-cs"/>
              </a:rPr>
              <a:t>Azure Synapse Link for Dataverse </a:t>
            </a:r>
            <a:r>
              <a:rPr kumimoji="0" lang="en-US" sz="17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 continuously export Dataverse data for reporting and analytics use cases.</a:t>
            </a:r>
            <a:endParaRPr kumimoji="0" lang="en-US" sz="17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Segoe UI"/>
            </a:endParaRPr>
          </a:p>
          <a:p>
            <a:pPr marL="0" marR="0" lvl="1" indent="0" algn="l" defTabSz="755650" rtl="0" eaLnBrk="1" fontAlgn="auto" latinLnBrk="0" hangingPunct="1">
              <a:lnSpc>
                <a:spcPct val="90000"/>
              </a:lnSpc>
              <a:spcBef>
                <a:spcPct val="0"/>
              </a:spcBef>
              <a:spcAft>
                <a:spcPct val="15000"/>
              </a:spcAft>
              <a:buClrTx/>
              <a:buSzTx/>
              <a:buFontTx/>
              <a:buNone/>
              <a:tabLst/>
              <a:defRPr/>
            </a:pPr>
            <a:endParaRPr kumimoji="0" lang="en-CH" sz="17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BE42ABA-A128-268E-F123-50132AEF8409}"/>
              </a:ext>
            </a:extLst>
          </p:cNvPr>
          <p:cNvSpPr txBox="1">
            <a:spLocks/>
          </p:cNvSpPr>
          <p:nvPr/>
        </p:nvSpPr>
        <p:spPr>
          <a:xfrm>
            <a:off x="613284" y="1011198"/>
            <a:ext cx="10965432" cy="457873"/>
          </a:xfrm>
          <a:prstGeom prst="round2SameRect">
            <a:avLst/>
          </a:prstGeom>
          <a:solidFill>
            <a:schemeClr val="bg2">
              <a:lumMod val="20000"/>
              <a:lumOff val="80000"/>
            </a:schemeClr>
          </a:solidFill>
        </p:spPr>
        <p:txBody>
          <a:bodyPr wrap="non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2" normalizeH="0" baseline="0" noProof="0">
                <a:ln w="3175">
                  <a:noFill/>
                </a:ln>
                <a:solidFill>
                  <a:srgbClr val="770180"/>
                </a:solidFill>
                <a:effectLst/>
                <a:uLnTx/>
                <a:uFillTx/>
                <a:latin typeface="Segoe UI Semibold"/>
                <a:ea typeface="Calibri" panose="020F0502020204030204" pitchFamily="34" charset="0"/>
                <a:cs typeface="+mn-cs"/>
              </a:rPr>
              <a:t>Endpoints</a:t>
            </a:r>
            <a:r>
              <a:rPr kumimoji="0" lang="en-US" sz="4000" b="0" i="0" u="none" strike="noStrike" kern="1200" cap="none" spc="0" normalizeH="0" baseline="0" noProof="0">
                <a:ln>
                  <a:noFill/>
                </a:ln>
                <a:solidFill>
                  <a:srgbClr val="770180"/>
                </a:solidFill>
                <a:effectLst/>
                <a:uLnTx/>
                <a:uFillTx/>
                <a:latin typeface="Segoe UI Semibold"/>
                <a:ea typeface="+mn-ea"/>
                <a:cs typeface="Segoe UI Semibold" panose="020B0702040204020203" pitchFamily="34" charset="0"/>
              </a:rPr>
              <a:t> </a:t>
            </a:r>
            <a:r>
              <a:rPr kumimoji="0" lang="en-US" sz="2800" b="0" i="0" u="none" strike="noStrike" kern="1200" cap="none" spc="-102" normalizeH="0" baseline="0" noProof="0">
                <a:ln w="3175">
                  <a:noFill/>
                </a:ln>
                <a:solidFill>
                  <a:srgbClr val="770180"/>
                </a:solidFill>
                <a:effectLst/>
                <a:uLnTx/>
                <a:uFillTx/>
                <a:latin typeface="Segoe UI Semibold"/>
                <a:ea typeface="Calibri" panose="020F0502020204030204" pitchFamily="34" charset="0"/>
                <a:cs typeface="+mn-cs"/>
              </a:rPr>
              <a:t>and common tools</a:t>
            </a:r>
          </a:p>
        </p:txBody>
      </p:sp>
      <p:cxnSp>
        <p:nvCxnSpPr>
          <p:cNvPr id="4" name="Straight Connector 3">
            <a:extLst>
              <a:ext uri="{FF2B5EF4-FFF2-40B4-BE49-F238E27FC236}">
                <a16:creationId xmlns:a16="http://schemas.microsoft.com/office/drawing/2014/main" id="{9DC3C5C7-91B6-AFE6-DE9C-E00D51086A7E}"/>
              </a:ext>
            </a:extLst>
          </p:cNvPr>
          <p:cNvCxnSpPr/>
          <p:nvPr/>
        </p:nvCxnSpPr>
        <p:spPr>
          <a:xfrm>
            <a:off x="721070" y="3291260"/>
            <a:ext cx="2675273"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135F6D2-65E9-EB1F-F737-6A4DADF8DF03}"/>
              </a:ext>
            </a:extLst>
          </p:cNvPr>
          <p:cNvCxnSpPr/>
          <p:nvPr/>
        </p:nvCxnSpPr>
        <p:spPr>
          <a:xfrm>
            <a:off x="721070" y="4324854"/>
            <a:ext cx="2675273"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E884A9-645C-93F2-3309-CB94FA85F491}"/>
              </a:ext>
            </a:extLst>
          </p:cNvPr>
          <p:cNvCxnSpPr/>
          <p:nvPr/>
        </p:nvCxnSpPr>
        <p:spPr>
          <a:xfrm>
            <a:off x="8157319" y="3770604"/>
            <a:ext cx="2675273"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56E3BF2-79C2-A457-4921-AE65294A1CF9}"/>
              </a:ext>
            </a:extLst>
          </p:cNvPr>
          <p:cNvSpPr txBox="1"/>
          <p:nvPr/>
        </p:nvSpPr>
        <p:spPr>
          <a:xfrm>
            <a:off x="8157319" y="3995146"/>
            <a:ext cx="2724690" cy="7848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0078D4"/>
                </a:solidFill>
                <a:effectLst/>
                <a:uLnTx/>
                <a:uFillTx/>
                <a:latin typeface="Segoe UI"/>
                <a:ea typeface="+mn-ea"/>
                <a:cs typeface="+mn-cs"/>
              </a:rPr>
              <a:t>Change tracking - </a:t>
            </a:r>
            <a:r>
              <a:rPr kumimoji="0" lang="en-GB" sz="17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a set of delta changes is returned by Dataverse for a table.</a:t>
            </a:r>
            <a:endParaRPr kumimoji="0" lang="en-CH" sz="1700" b="1" i="0" u="none" strike="noStrike" kern="1200" cap="none" spc="0" normalizeH="0" baseline="0" noProof="0">
              <a:ln>
                <a:noFill/>
              </a:ln>
              <a:solidFill>
                <a:srgbClr val="0078D4"/>
              </a:solidFill>
              <a:effectLst/>
              <a:uLnTx/>
              <a:uFillTx/>
              <a:latin typeface="Segoe UI"/>
              <a:ea typeface="+mn-ea"/>
              <a:cs typeface="+mn-cs"/>
            </a:endParaRPr>
          </a:p>
        </p:txBody>
      </p:sp>
      <p:cxnSp>
        <p:nvCxnSpPr>
          <p:cNvPr id="3" name="Straight Connector 2">
            <a:extLst>
              <a:ext uri="{FF2B5EF4-FFF2-40B4-BE49-F238E27FC236}">
                <a16:creationId xmlns:a16="http://schemas.microsoft.com/office/drawing/2014/main" id="{84BB3C68-0505-D4EB-1D84-DBDB5D79BE10}"/>
              </a:ext>
            </a:extLst>
          </p:cNvPr>
          <p:cNvCxnSpPr/>
          <p:nvPr/>
        </p:nvCxnSpPr>
        <p:spPr>
          <a:xfrm>
            <a:off x="4485269" y="4197430"/>
            <a:ext cx="2675273"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44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21" grpId="0"/>
    </p:bldLst>
  </p:timing>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msft_dynamics">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ft_dynamics" id="{F7102558-5D7A-433E-B525-E13DD3BF8074}" vid="{61C5F89D-F6B7-4757-83BB-47145D0E99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9" ma:contentTypeDescription="Create a new document." ma:contentTypeScope="" ma:versionID="babec4a2049e33215b60716c520e3afe">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032a612d3e9e87c19e3b336ea234385b"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dcf5ddc1-fb1d-440f-849a-6450bddbaed7"/>
    <ds:schemaRef ds:uri="http://purl.org/dc/terms/"/>
    <ds:schemaRef ds:uri="http://schemas.microsoft.com/sharepoint/v3"/>
    <ds:schemaRef ds:uri="965de625-df5b-42e9-a277-2113da4f1195"/>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elements/1.1/"/>
    <ds:schemaRef ds:uri="17012f8d-dfee-46cb-a314-eed379f2338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C738DFD-B6ED-4004-A3E1-EC29CB44DD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brand template</Template>
  <TotalTime>15</TotalTime>
  <Words>2490</Words>
  <Application>Microsoft Office PowerPoint</Application>
  <PresentationFormat>Widescreen</PresentationFormat>
  <Paragraphs>248</Paragraphs>
  <Slides>8</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Aptos</vt:lpstr>
      <vt:lpstr>Arial</vt:lpstr>
      <vt:lpstr>Calibri</vt:lpstr>
      <vt:lpstr>Consolas</vt:lpstr>
      <vt:lpstr>Segoe UI</vt:lpstr>
      <vt:lpstr>Segoe UI Semibold</vt:lpstr>
      <vt:lpstr>Wingdings</vt:lpstr>
      <vt:lpstr>Microsoft D365 template</vt:lpstr>
      <vt:lpstr>msft_dynamics</vt:lpstr>
      <vt:lpstr>PowerPoint Presentation</vt:lpstr>
      <vt:lpstr>PowerPoint Presentation</vt:lpstr>
      <vt:lpstr>Integration components - Overview</vt:lpstr>
      <vt:lpstr>Synchronous endpoints</vt:lpstr>
      <vt:lpstr>Tech Talk  Dynamics 365 and Dataverse - Integration Overview</vt:lpstr>
      <vt:lpstr>Integration components - Overview</vt:lpstr>
      <vt:lpstr>Dataverse inbound integrations</vt:lpstr>
      <vt:lpstr>Dataverse outbound integration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&lt;Event name&gt;</dc:subject>
  <dc:creator>Eva Dupont (DK)</dc:creator>
  <cp:keywords/>
  <dc:description/>
  <cp:lastModifiedBy>Eva Dupont (DK)</cp:lastModifiedBy>
  <cp:revision>3</cp:revision>
  <dcterms:created xsi:type="dcterms:W3CDTF">2024-09-12T09:03:46Z</dcterms:created>
  <dcterms:modified xsi:type="dcterms:W3CDTF">2024-09-12T15:17:17Z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